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62" r:id="rId5"/>
    <p:sldId id="323" r:id="rId6"/>
    <p:sldId id="319" r:id="rId7"/>
    <p:sldId id="340" r:id="rId8"/>
    <p:sldId id="318" r:id="rId9"/>
    <p:sldId id="320" r:id="rId10"/>
    <p:sldId id="273" r:id="rId11"/>
    <p:sldId id="322" r:id="rId12"/>
    <p:sldId id="324" r:id="rId13"/>
    <p:sldId id="325" r:id="rId14"/>
    <p:sldId id="327" r:id="rId15"/>
    <p:sldId id="307" r:id="rId16"/>
    <p:sldId id="330" r:id="rId17"/>
    <p:sldId id="329" r:id="rId18"/>
    <p:sldId id="326" r:id="rId19"/>
    <p:sldId id="308" r:id="rId20"/>
    <p:sldId id="328" r:id="rId21"/>
    <p:sldId id="313" r:id="rId22"/>
    <p:sldId id="309" r:id="rId23"/>
    <p:sldId id="311" r:id="rId24"/>
    <p:sldId id="312" r:id="rId25"/>
    <p:sldId id="336" r:id="rId26"/>
    <p:sldId id="335" r:id="rId27"/>
    <p:sldId id="314" r:id="rId28"/>
    <p:sldId id="337" r:id="rId29"/>
    <p:sldId id="331" r:id="rId30"/>
    <p:sldId id="315" r:id="rId31"/>
    <p:sldId id="316" r:id="rId32"/>
    <p:sldId id="338" r:id="rId33"/>
    <p:sldId id="339" r:id="rId34"/>
    <p:sldId id="33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882" y="114"/>
      </p:cViewPr>
      <p:guideLst>
        <p:guide pos="480"/>
        <p:guide orient="horz" pos="3696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F996D-81CD-24F2-4208-1434413FD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FC300-5CC2-DA2F-D2AE-6E6388192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8C99-694C-5644-BD12-D569D5F9E70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A97B-4CC9-C2B2-1DD2-947F9701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1D4D-51DC-1CF5-63ED-EB5332058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6B2F-4F99-F84D-9DAC-E51171C21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4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ADCB-635E-0D41-B235-4FD67CF7CC7E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49E44-D13C-C54E-8DA3-DB5207EA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012D7-C34B-1398-8A79-B99B084FF86D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BC4A-607B-9C33-C3E1-76099F265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FE34-DBB4-7144-614C-50F865D98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F890BE-658A-59E0-D180-DAEDCD4DD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6E9CAC-1B7C-D0E4-3757-6ECEC90FEC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17064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F1AAC9-4F60-02BD-E5F4-1F8F7A47F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22E5-6D0E-6630-2922-4DC2DD4DB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E10B3-AFE6-E347-AEEE-4B4703F602C0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AC403C-F0A0-F03D-EBDC-35B8BB74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565F177-92CA-432B-9472-0C21EB87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445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516D-A9DC-5D45-9B68-81750F393EBE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8114D9-B3B6-2E94-AE63-D6764795D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D95BE9-B16F-CB2D-0092-DEFACC73D2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340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192BDC-4E51-A739-11CF-739234B25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313" y="728663"/>
            <a:ext cx="7345362" cy="5454650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. Cras </a:t>
            </a:r>
            <a:r>
              <a:rPr lang="en-US" baseline="0" dirty="0" err="1">
                <a:solidFill>
                  <a:schemeClr val="tx1"/>
                </a:solidFill>
              </a:rPr>
              <a:t>eu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urna</a:t>
            </a:r>
            <a:r>
              <a:rPr lang="en-US" baseline="0" dirty="0">
                <a:solidFill>
                  <a:schemeClr val="tx1"/>
                </a:solidFill>
              </a:rPr>
              <a:t> semper </a:t>
            </a:r>
            <a:r>
              <a:rPr lang="en-US" baseline="0" dirty="0" err="1">
                <a:solidFill>
                  <a:schemeClr val="tx1"/>
                </a:solidFill>
              </a:rPr>
              <a:t>mauris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viverra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sollicitudin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, sed do </a:t>
            </a:r>
            <a:r>
              <a:rPr lang="en-US" baseline="0" dirty="0" err="1">
                <a:solidFill>
                  <a:schemeClr val="tx1"/>
                </a:solidFill>
              </a:rPr>
              <a:t>eiusmod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tempor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incididunt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ut</a:t>
            </a:r>
            <a:r>
              <a:rPr lang="en-US" baseline="0" dirty="0">
                <a:solidFill>
                  <a:schemeClr val="tx1"/>
                </a:solidFill>
              </a:rPr>
              <a:t> labore et dolore magna </a:t>
            </a:r>
            <a:r>
              <a:rPr lang="en-US" baseline="0" dirty="0" err="1">
                <a:solidFill>
                  <a:schemeClr val="tx1"/>
                </a:solidFill>
              </a:rPr>
              <a:t>aliqua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974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33FB3-78F2-8EE5-5D7E-386CC5C1C4C3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D16D6-D370-970C-B020-29B70939D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923" y="714619"/>
            <a:ext cx="7303477" cy="5534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semper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9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C80356F-7DFD-D44A-96E1-8BFB5F538910}"/>
              </a:ext>
            </a:extLst>
          </p:cNvPr>
          <p:cNvSpPr txBox="1">
            <a:spLocks/>
          </p:cNvSpPr>
          <p:nvPr userDrawn="1"/>
        </p:nvSpPr>
        <p:spPr>
          <a:xfrm>
            <a:off x="522931" y="3205992"/>
            <a:ext cx="3005995" cy="31738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200" b="1" i="0" kern="1200" spc="300" baseline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457200" indent="0" algn="ctr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055-4C29-C92C-ED62-6007DF39B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744" y="0"/>
            <a:ext cx="814425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DA251B-99F5-9F4C-411B-A2A9EECF4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9715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2426A9-12C0-BD8C-0F81-78F68F7648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7570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9243-FD55-0C4B-85ED-C961C8BBE12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748675B-48D6-79E2-5C34-D4B438BAC4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D125-6703-D6A3-E599-4C3C1DC56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1C18EDC-9FCD-1109-ADAE-E5F5E5125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8340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4E013-4D5E-B145-9B9B-C9D39954A54D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0C2358D-A18B-3E8F-ED7E-29A949F0E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6908-3247-AFD5-143D-788E8233F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3B39C0D-A644-8ACE-91C2-0360C6765C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953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353B-58DB-AD4D-87DC-EFED0AB27ED7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897CA89-5748-AA20-F723-272588182E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F501650-0634-F4E8-C690-366D8B3F49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D59C3F-0AF2-0444-1D15-46D26738A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EB04A69-8814-A535-C9A3-245911686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01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0A879-F7DC-0A4E-B19F-11E2B3030DA6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198D753-C590-40D3-8E45-348754FA7B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9E45C83D-F071-E727-7301-0D5888B9EF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536E48-9B1E-2FA0-2DE1-0E3FEA03D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9F18EE0-F9FA-D8F4-07DD-3656B4BCFC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68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593C7-BA47-FC44-857F-64A0886F85B2}"/>
              </a:ext>
            </a:extLst>
          </p:cNvPr>
          <p:cNvSpPr/>
          <p:nvPr userDrawn="1"/>
        </p:nvSpPr>
        <p:spPr>
          <a:xfrm>
            <a:off x="4044496" y="0"/>
            <a:ext cx="8322057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202747-3258-FD08-6F6E-5C5534E16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C2B047-130C-DCE5-FCD4-516F9299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C7D1017-C174-5995-B134-9C0767CFDE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BB0B30-5630-075B-536D-C785F63CAE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0890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B4C11385-65BF-8528-422D-FCC44203E7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45F8A8-299F-3198-D2B8-0F1B9A7A5B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1D31A01-605A-E333-95CB-3884502B6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96643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4592B32-C73A-DA59-9DFB-C56900E22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5C02FF-184F-B181-FF38-6A2EC69DA8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323BCDF-9792-02C5-8366-1F44FD198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49D1614-E51C-F898-5162-9A5553F55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2723B-A2CC-BF98-A503-023DEB3CA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C8192F7-7296-ABF5-B5CD-CB65E6610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180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5C1A75-6308-7342-BD74-E48BCE51672A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8422083-4751-5AA8-E783-DA89DED6E3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A4E33C0-821E-A556-8227-50870BD882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F7C4F6-1119-9262-0FCE-88497A31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BD39167-112A-7A21-6F14-F26D555A63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FAD965-AB10-FFFE-CB0A-8CB37E853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1575509-F87E-CB41-0A52-7C509E5DE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0152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135157-004F-A94C-A322-613CD2EC1051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21AECD-1676-374F-891A-7D1F5B7C1FF1}"/>
              </a:ext>
            </a:extLst>
          </p:cNvPr>
          <p:cNvSpPr txBox="1">
            <a:spLocks/>
          </p:cNvSpPr>
          <p:nvPr userDrawn="1"/>
        </p:nvSpPr>
        <p:spPr>
          <a:xfrm>
            <a:off x="4047744" y="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84FFA9-4D24-314E-9F1A-E0C3413EF5CC}"/>
              </a:ext>
            </a:extLst>
          </p:cNvPr>
          <p:cNvSpPr txBox="1">
            <a:spLocks/>
          </p:cNvSpPr>
          <p:nvPr userDrawn="1"/>
        </p:nvSpPr>
        <p:spPr>
          <a:xfrm>
            <a:off x="4047744" y="2450592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857D0D-7103-7840-940D-D6493A32F3B7}"/>
              </a:ext>
            </a:extLst>
          </p:cNvPr>
          <p:cNvSpPr txBox="1">
            <a:spLocks/>
          </p:cNvSpPr>
          <p:nvPr userDrawn="1"/>
        </p:nvSpPr>
        <p:spPr>
          <a:xfrm>
            <a:off x="8159496" y="0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14FCBAA-562E-7C44-BB5B-DB6D86790C70}"/>
              </a:ext>
            </a:extLst>
          </p:cNvPr>
          <p:cNvSpPr txBox="1">
            <a:spLocks/>
          </p:cNvSpPr>
          <p:nvPr userDrawn="1"/>
        </p:nvSpPr>
        <p:spPr>
          <a:xfrm>
            <a:off x="8159496" y="448056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FA95BD7-ECC8-3CF5-46CC-EAC4D493A8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0082CE22-636C-E06A-BA39-2197CF820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E8AF0C2-C040-C234-81A2-F6B4F5E94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7F8D38-51A9-0310-7EDA-82665351C6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3B9AA-1EB9-B895-13DD-6E53D199B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926DF91-CB93-BE75-6714-50E45D53D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78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44407F55-9F8B-CFB8-1B4D-DFE77B68F3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8061204-7764-E2D1-7AAA-B10D9B6EC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0DBCDF1-021A-7BE3-B53A-887126B88D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6468" y="7748"/>
            <a:ext cx="2609407" cy="16522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B3E7A70-BD34-1297-5064-EBE5BB5009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468" y="1750823"/>
            <a:ext cx="2609407" cy="3370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618F24-A1FF-DEFE-48FC-DFADF3AB1D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6468" y="5212481"/>
            <a:ext cx="2609407" cy="1637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2794C9F-4857-8416-D697-D8A5BD1DC5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7706" y="-635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71335A9-56CA-C44E-C210-7A39320CAF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7706" y="347979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F1712F-3EDE-9144-C8B3-D9515E447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9E771D9-2182-0886-CF5C-F9E6A91B8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984" y="3185056"/>
            <a:ext cx="304400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6387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D52250D-592A-6A0E-2EC4-348B240C1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C98FAF4C-C5F8-CD7C-AD17-DBEE12CD81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A4A5ECA-F9C5-C40F-CBDD-C2AAD668B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35514F-BA11-3F45-D395-B82E24013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0381D-CFDD-5C2B-95C0-FDF866D49D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48BE400-0752-DB82-2E62-48BFF7662F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98113E-11D6-5C45-FA05-F78F2430D9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6289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7A8331-D128-874B-B3ED-BD87C5E97539}"/>
              </a:ext>
            </a:extLst>
          </p:cNvPr>
          <p:cNvSpPr/>
          <p:nvPr userDrawn="1"/>
        </p:nvSpPr>
        <p:spPr>
          <a:xfrm>
            <a:off x="-123372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0F530B-4EF3-F06D-7C39-8B4C027B7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20A1CBE-9A9E-ECA7-49BE-FE318748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431044A-4E40-179C-2D74-8024D764A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EF666DE-CFCE-6517-DB0D-87B619E3A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E47F64-FDB8-75A5-571A-DB61DF42A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6083478-C30F-4A21-5465-504D79F8D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F0E9131-8E74-EEF0-F364-C7C5994FC9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45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0111290-CC74-3548-11A3-BC4FE157A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5AF8CE4-00E5-F4D3-F0FB-8BBC9E95D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2B614F79-8C3E-9B7F-136C-46CBA04CA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B95CA1E-138F-AC2C-954E-572D8B3ED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7C2AB-62FC-D444-BDA2-B209A9D810D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50BC7C-018E-2D04-5C75-24EE70C9F2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C36B33-7438-E96F-1BC4-32AA585A0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0FE3F16-A821-B3A7-DC00-E9D27FF8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E249EE8-08AE-FE5A-918B-0D489684F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4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8184268-5606-D44B-BBA8-30AB93286F51}"/>
              </a:ext>
            </a:extLst>
          </p:cNvPr>
          <p:cNvSpPr txBox="1">
            <a:spLocks/>
          </p:cNvSpPr>
          <p:nvPr userDrawn="1"/>
        </p:nvSpPr>
        <p:spPr>
          <a:xfrm>
            <a:off x="4498848" y="877824"/>
            <a:ext cx="7289574" cy="4632735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60"/>
              </a:lnSpc>
            </a:pP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05AF5D-C9EB-1385-8ECB-1F6580D75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5219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D08D64C-5295-E9C3-4851-5BB45DBB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CF9824-8975-E2D2-BA96-BE94AD222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8313" y="712788"/>
            <a:ext cx="7251700" cy="545623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EBB38DD-BEEE-0800-08EF-1371600DA7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78665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D7331-1A41-704A-B826-EDF4031A20D5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AA95B1-1DE6-4557-AE9D-D95D36444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5C5303-4DAA-0E22-F5FD-F9E6D4B3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712" y="984739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756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F0AB2C-A2ED-E145-8078-D59ED5D19462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1E5718-7B62-CFA0-6BF2-E1C0B96059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3E70E3-26EC-6C80-2E56-4776406359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105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4445C-B3FB-124F-929E-2B7DA477FDD0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4EA037-B19B-0E01-460A-8A873D525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7895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B25A33-D6AC-2644-7678-0677724F1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405D1-0296-1352-0B27-EB91D9A9E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444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4375E-E973-8F60-5CBC-E9EA62B2C461}"/>
              </a:ext>
            </a:extLst>
          </p:cNvPr>
          <p:cNvSpPr/>
          <p:nvPr userDrawn="1"/>
        </p:nvSpPr>
        <p:spPr>
          <a:xfrm>
            <a:off x="4043678" y="0"/>
            <a:ext cx="81483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8CFB99D-819D-633A-9F7C-E599C01C5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8D8149A3-F59D-BE75-AB5C-D86EC6C326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619B55-6525-D80A-7008-E0C00F21D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8548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3D7CC-30F1-554F-B990-08AAED526E21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111BCE-BDA9-2B6D-9928-BE641176B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D7F3FB8-60AA-403E-F103-7D674AC27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053" y="972382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CB9CA651-4D6A-D64A-891D-DE26EF9669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79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DB7183-A032-FB4E-90D2-92557AEC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D2F4-5298-29C7-EDE0-1151A4AF90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arch, colonnade&#10;&#10;Description automatically generated">
            <a:extLst>
              <a:ext uri="{FF2B5EF4-FFF2-40B4-BE49-F238E27FC236}">
                <a16:creationId xmlns:a16="http://schemas.microsoft.com/office/drawing/2014/main" id="{0D398ABC-CE4E-8B4C-B1EE-EC4257E99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" y="1135138"/>
            <a:ext cx="7850824" cy="4415270"/>
          </a:xfrm>
          <a:prstGeom prst="rect">
            <a:avLst/>
          </a:prstGeom>
        </p:spPr>
      </p:pic>
      <p:pic>
        <p:nvPicPr>
          <p:cNvPr id="6" name="Picture 5" descr="A person sitting on a ledge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9237F60B-15B0-3B4A-8ECB-58E5CFD4C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1665" y="1135138"/>
            <a:ext cx="2807208" cy="441971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DE1E-D4D3-4B08-4216-86AC36FC6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1135063"/>
            <a:ext cx="7850188" cy="44148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54E1E-53AE-BE19-DEE3-14D0FB6718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2363" y="1135063"/>
            <a:ext cx="2806700" cy="4414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4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ectangl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BDB933F-3F67-634A-B239-7E149523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AF9DD7-0F2C-6B3A-F6A3-CE564350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A1C5A-EAA4-F642-B1CA-508C2469F921}"/>
              </a:ext>
            </a:extLst>
          </p:cNvPr>
          <p:cNvSpPr/>
          <p:nvPr userDrawn="1"/>
        </p:nvSpPr>
        <p:spPr>
          <a:xfrm>
            <a:off x="3758184" y="4606927"/>
            <a:ext cx="8433816" cy="12527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22E79-1B97-56A7-B228-A90078FFB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5005754"/>
            <a:ext cx="7608888" cy="5392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 </a:t>
            </a:r>
            <a:r>
              <a:rPr lang="en-US" dirty="0" err="1"/>
              <a:t>adipisting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024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4CEBEF-039C-DC43-B83D-ED7E1BFAEDEC}"/>
              </a:ext>
            </a:extLst>
          </p:cNvPr>
          <p:cNvSpPr/>
          <p:nvPr userDrawn="1"/>
        </p:nvSpPr>
        <p:spPr>
          <a:xfrm>
            <a:off x="4447852" y="782375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F85D7B-BBEB-4643-A97C-6FF4E2941595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6C9B41-C20D-8348-88FC-E3ECC4B45F7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E4E5056-1071-EB43-961C-518C32BBC254}"/>
              </a:ext>
            </a:extLst>
          </p:cNvPr>
          <p:cNvSpPr txBox="1">
            <a:spLocks/>
          </p:cNvSpPr>
          <p:nvPr userDrawn="1"/>
        </p:nvSpPr>
        <p:spPr>
          <a:xfrm>
            <a:off x="4448302" y="798474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B3EC6FE-EE04-AC48-A709-6960ED5BDA40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6BD078-9144-A040-B00A-FB748C9F10BD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E21DF-7D50-2F4A-8A85-D21AA332D89A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EFA3E-6CB9-5753-5E16-B3C57BE50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1BB3FB-2216-3C55-2FAE-13D9854F26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DFF6A9-52DA-58F2-BDA9-15907D59C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6D2D5D-D5A2-A035-628C-DEAEE035DA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401A22-71B4-C0E8-05DD-D4D2833E6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E3F3E11-7AFE-6F0D-2621-C8BCE2923F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F10423C-A95D-971C-6FEA-62D3BCEE09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07006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9417A6-92A5-4D45-A713-D3A7D495A3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19440-137F-FE47-AB91-79FF641736D6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EC7BF-FC77-6D4D-9E09-787CB4153722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2C80C-913D-5A4C-A7EB-169A9DF95473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3F3EC6E-0076-CE4E-979D-D4023EB9EC35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B787678-B3D8-A940-87B0-916EA194F204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124B348-B72B-E34E-8304-DA8C62912B18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6863DB-D6B5-6027-C789-E55DAECF1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D09-345A-0112-EE14-4693BA170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AB629F-588F-7BD7-6C08-58641F114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D2D0E31-664A-58C6-0EB6-3473D9CDD3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E85EEEA-9629-3198-5B0E-0C3BE62851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73ECD74-311B-4ACA-5B2C-202CF8018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7952CC-C546-BC25-A4BA-C25A63458F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95585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A4EAA61-1FFD-8A28-7DC9-38D365F35F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173297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BE2A17-657B-7544-A532-10FC95F7F7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10644-A0DF-6D4B-B698-87D5FCCB927F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80A813-5D49-5646-84B4-1A027C726D38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F6C249-561B-6C47-BB3C-C763F51DBE8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39A31C5-B1DF-9047-9D34-A36E09415607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8A6DE10-9EAE-4942-8DE1-286CE0BF74B6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8262D16-47D1-4F4F-9102-671FBF8B49A6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AD70C8-B2AD-4F94-082B-BD5000A9ED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4A859B-1914-22D1-6248-2C8A9A141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A3912-7301-D2CB-C311-25AE797F8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7CBBC5-33A1-96A6-303E-7B37C06201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55051D-DBB9-E309-3FE5-B19EB6540C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E66E37-362E-DCE5-1A4B-C523B895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41F296-79B7-1E25-658A-074A5E76A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178822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D85CD-E454-D844-B746-960822B4C1B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A8B79D-0B82-ACB3-7A34-3A7C177B2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16648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for chart/media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E01035-AC16-5D9D-BB56-2DBB6548A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541D16-07B5-CEFB-46AA-FE87B3F76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C4DD95-2290-017A-2638-2B5594646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3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03BAF-8064-9D4D-B627-E575B23C3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A9E666-5333-B228-F289-EB89438A32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6" y="704356"/>
            <a:ext cx="7844573" cy="75338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Content slide title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F2A352D-7846-8FD4-DEB2-9F742C5B18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05" y="1600199"/>
            <a:ext cx="10916056" cy="45534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1BCBC-0367-4043-A17A-20E62CF6591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4F90568-D3B2-1F40-8DC9-262A48264FEF}"/>
              </a:ext>
            </a:extLst>
          </p:cNvPr>
          <p:cNvSpPr txBox="1">
            <a:spLocks/>
          </p:cNvSpPr>
          <p:nvPr userDrawn="1"/>
        </p:nvSpPr>
        <p:spPr>
          <a:xfrm>
            <a:off x="482464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C07D354-C51C-B54D-8884-6560A6028AED}"/>
              </a:ext>
            </a:extLst>
          </p:cNvPr>
          <p:cNvSpPr txBox="1">
            <a:spLocks/>
          </p:cNvSpPr>
          <p:nvPr userDrawn="1"/>
        </p:nvSpPr>
        <p:spPr>
          <a:xfrm>
            <a:off x="652739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D35143-93D3-0949-8861-03292FABE953}"/>
              </a:ext>
            </a:extLst>
          </p:cNvPr>
          <p:cNvSpPr txBox="1">
            <a:spLocks/>
          </p:cNvSpPr>
          <p:nvPr userDrawn="1"/>
        </p:nvSpPr>
        <p:spPr>
          <a:xfrm>
            <a:off x="823015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F524225-5BB0-124A-ABD9-A60478C10D3A}"/>
              </a:ext>
            </a:extLst>
          </p:cNvPr>
          <p:cNvSpPr txBox="1">
            <a:spLocks/>
          </p:cNvSpPr>
          <p:nvPr userDrawn="1"/>
        </p:nvSpPr>
        <p:spPr>
          <a:xfrm>
            <a:off x="993290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2B5C3E6-BBA3-4D4F-A674-8F4373A8D93D}"/>
              </a:ext>
            </a:extLst>
          </p:cNvPr>
          <p:cNvSpPr txBox="1">
            <a:spLocks/>
          </p:cNvSpPr>
          <p:nvPr userDrawn="1"/>
        </p:nvSpPr>
        <p:spPr>
          <a:xfrm>
            <a:off x="482464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A80712-E69D-1B41-915C-FFBF05872D20}"/>
              </a:ext>
            </a:extLst>
          </p:cNvPr>
          <p:cNvSpPr txBox="1">
            <a:spLocks/>
          </p:cNvSpPr>
          <p:nvPr userDrawn="1"/>
        </p:nvSpPr>
        <p:spPr>
          <a:xfrm>
            <a:off x="652739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0FF61B7-809A-8345-8821-F382ADDBCD07}"/>
              </a:ext>
            </a:extLst>
          </p:cNvPr>
          <p:cNvSpPr txBox="1">
            <a:spLocks/>
          </p:cNvSpPr>
          <p:nvPr userDrawn="1"/>
        </p:nvSpPr>
        <p:spPr>
          <a:xfrm>
            <a:off x="823015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08892-BAEB-A840-8C51-D08E5AEC92B8}"/>
              </a:ext>
            </a:extLst>
          </p:cNvPr>
          <p:cNvSpPr txBox="1">
            <a:spLocks/>
          </p:cNvSpPr>
          <p:nvPr userDrawn="1"/>
        </p:nvSpPr>
        <p:spPr>
          <a:xfrm>
            <a:off x="993290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129317-2D3C-BF1C-5B84-1A30CF6A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701" y="1597736"/>
            <a:ext cx="3527450" cy="86576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0160E80-D3A3-7946-2067-4ACB35711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322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59736B7-D5CA-9203-776E-1BDF6B05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4322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E4F741A-2685-C01F-2CBC-07FC9155DC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215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BC247D1-0D90-C9CF-575B-71764C2AF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215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6264121-3AC0-4A8F-DD2F-9CCB98076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3634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F80DE8A-79A9-6D73-6983-B2363E8C6A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3634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58897D-89E1-E058-E99D-C716DAE8A1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5450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44AC905-828F-DB53-DF45-C0D99AC88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50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34631C4-F0C0-4BA1-7F36-BC0B82A5EE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6046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21B8C51-D844-4AB2-88E8-60AAD54F8F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6046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A01C2E5-335D-9A94-4DF2-AA425FA4B8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5939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496F0D6-3220-9B0A-A01A-BED4A76B55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939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916F8E2-7406-DA21-DAFE-F9CB3134D4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5358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A4E4F4D-8295-37F0-A2BB-D69F44BBA5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5358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21060C48-0BA8-22D6-03F5-194B3E9D73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7174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79070A9F-679F-7178-AFFE-E98DA00D01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37174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6A722B91-97DA-E78C-123D-87754054A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24642" y="2819400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11">
            <a:extLst>
              <a:ext uri="{FF2B5EF4-FFF2-40B4-BE49-F238E27FC236}">
                <a16:creationId xmlns:a16="http://schemas.microsoft.com/office/drawing/2014/main" id="{80E93CF9-D6A1-4204-8192-F5A48DBDAD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27397" y="2826225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07F8EC24-5F6A-54DA-0970-CA0BCFF6CE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230152" y="2819399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ECAA0A1E-02D3-A80C-B6B5-9DFE99BF63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932907" y="281939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32C2437-1449-7B2C-922C-1C36C84EAF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4642" y="466655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E432266-FED0-FD3A-CA21-BED41166E0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27397" y="4673383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C6856CC4-C2E0-B109-BB63-7044E72F3A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30152" y="4666557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206515A9-0840-D221-B501-5117FAFFB6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932907" y="4666556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6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in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0EC4-F404-3546-A207-BBA0505A4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CD2269A2-4CB1-C947-B771-B354BBE1389F}"/>
              </a:ext>
            </a:extLst>
          </p:cNvPr>
          <p:cNvSpPr txBox="1">
            <a:spLocks/>
          </p:cNvSpPr>
          <p:nvPr userDrawn="1"/>
        </p:nvSpPr>
        <p:spPr>
          <a:xfrm>
            <a:off x="5232401" y="1357461"/>
            <a:ext cx="5627278" cy="3506770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>
                <a:solidFill>
                  <a:schemeClr val="bg1">
                    <a:lumMod val="75000"/>
                  </a:schemeClr>
                </a:solidFill>
              </a:rPr>
              <a:t>Insert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35F10-EC04-E41F-55B8-CC2C32B8B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45788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Online project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F65C0B-062C-22A5-F900-8CF70C48D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Find us online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B8010E5-E62D-77DA-FD6C-8AB9E8B9E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1" y="1357461"/>
            <a:ext cx="5627278" cy="3506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7ADC7F-F38C-D0D6-E631-DEF93D8A27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448190"/>
            <a:ext cx="3684588" cy="3794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Website » http://</a:t>
            </a:r>
            <a:r>
              <a:rPr lang="en-US" dirty="0" err="1"/>
              <a:t>website.yale.edu</a:t>
            </a:r>
            <a:r>
              <a:rPr lang="en-US" dirty="0"/>
              <a:t>/your-website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9D748A-A5E5-D8DC-3722-F92B763BE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4037013"/>
            <a:ext cx="3035300" cy="24114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Take a screenshot of your featured website and then click the icon to drop it in the image area (20 words).</a:t>
            </a:r>
          </a:p>
        </p:txBody>
      </p:sp>
    </p:spTree>
    <p:extLst>
      <p:ext uri="{BB962C8B-B14F-4D97-AF65-F5344CB8AC3E}">
        <p14:creationId xmlns:p14="http://schemas.microsoft.com/office/powerpoint/2010/main" val="928464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9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B4AD6-A9C7-215C-1D34-F104B430A7FC}"/>
              </a:ext>
            </a:extLst>
          </p:cNvPr>
          <p:cNvSpPr/>
          <p:nvPr userDrawn="1"/>
        </p:nvSpPr>
        <p:spPr>
          <a:xfrm>
            <a:off x="0" y="0"/>
            <a:ext cx="4038600" cy="6868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2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CA56EC-4292-577E-D329-79DD64C8F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0B4BF0-204D-321A-FBA5-310355971E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99EB829-A664-9007-D311-844C563B0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7F77A1-F63C-BF9D-709B-F95DA01FC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002499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29C8F3-B994-8C40-9644-41B2B7B3C997}"/>
              </a:ext>
            </a:extLst>
          </p:cNvPr>
          <p:cNvSpPr/>
          <p:nvPr userDrawn="1"/>
        </p:nvSpPr>
        <p:spPr>
          <a:xfrm>
            <a:off x="0" y="7495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795522-318F-2C2D-E4C4-41C333A20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9C5B077-2DE3-9F51-528C-1098C21EB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E3E38D5-B522-1C34-CAAC-BD89458F6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5CF980-AE0C-CB1D-D1AF-A8F3EF23A6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6167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57557-3B24-7341-A015-CE2B7B52EF3F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F96183-6FC5-A845-A804-4F9485D1E634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Questions? Contact us at </a:t>
            </a:r>
            <a:r>
              <a:rPr lang="en-US" dirty="0" err="1"/>
              <a:t>email@yale.edu</a:t>
            </a:r>
            <a:r>
              <a:rPr lang="en-US" dirty="0"/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D7AE857-34B2-5E4B-B7DD-576EC9EAA908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7F02C3-B97A-6230-F2CE-27B886CA4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3DF65F4-A05E-8FF1-7B62-1A84FF6A11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661D8DA-67F9-F0F4-B521-2C1E9F37C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7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85A3E02-5CBF-0403-96FD-0BFBD0DA99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7439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CD429-F4CB-F003-36B2-E9B184B82220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59BF377-5E44-BE06-8775-337EAEF61C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035474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FA384B-A88D-2C4E-84FA-12DF118487CD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styles.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lobortis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tellus</a:t>
            </a:r>
            <a:r>
              <a:rPr lang="en-US" dirty="0">
                <a:solidFill>
                  <a:schemeClr val="bg1"/>
                </a:solidFill>
              </a:rPr>
              <a:t>. Questions? Contact us at </a:t>
            </a:r>
            <a:r>
              <a:rPr lang="en-US" dirty="0" err="1">
                <a:solidFill>
                  <a:schemeClr val="bg1"/>
                </a:solidFill>
              </a:rPr>
              <a:t>email@yale.edu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404DFFA-5540-4B49-91B9-A4604B9CE6D6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172911-28C1-8B7C-4188-0D0C7356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0CAEC08-056C-96D8-F30C-F31D9680BA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F5E0F624-FEEF-D4A2-26AA-1941DC5230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8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5DCD3D-746B-52D9-8BA5-96CA50965D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950506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6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6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24A1A-CCB3-3518-BE27-F5984904B7DC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C580FFC-C5B2-0684-3CBB-DC4EEDE81B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348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2340" y="5223671"/>
            <a:ext cx="4261966" cy="580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>
                <a:latin typeface="YaleNew" panose="02000602050000020003" pitchFamily="2" charset="77"/>
              </a:rPr>
              <a:t>Years in 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2340" y="1031789"/>
            <a:ext cx="7555798" cy="3741008"/>
          </a:xfrm>
        </p:spPr>
        <p:txBody>
          <a:bodyPr>
            <a:noAutofit/>
          </a:bodyPr>
          <a:lstStyle>
            <a:lvl1pPr marL="0" indent="0">
              <a:buNone/>
              <a:defRPr sz="30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536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B7685-F0D7-A4A4-7FEE-87EC0F8B00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261588"/>
            <a:ext cx="9144000" cy="2050920"/>
          </a:xfrm>
        </p:spPr>
        <p:txBody>
          <a:bodyPr>
            <a:normAutofit/>
          </a:bodyPr>
          <a:lstStyle>
            <a:lvl1pPr marL="0" indent="0" algn="ctr">
              <a:buNone/>
              <a:defRPr sz="1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88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12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E203-C6B2-FA44-9A0A-05D60AA7684A}" type="datetime1">
              <a:rPr lang="en-US" smtClean="0"/>
              <a:t>9/25/2025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EC2072-FB31-3F4B-87F4-F9EBF7296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56350"/>
            <a:ext cx="3236974" cy="36512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Yale Office of the Provost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1" r:id="rId4"/>
    <p:sldLayoutId id="2147483665" r:id="rId5"/>
    <p:sldLayoutId id="2147483710" r:id="rId6"/>
    <p:sldLayoutId id="2147483713" r:id="rId7"/>
    <p:sldLayoutId id="2147483714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712" r:id="rId14"/>
    <p:sldLayoutId id="2147483670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8" r:id="rId30"/>
    <p:sldLayoutId id="2147483689" r:id="rId31"/>
    <p:sldLayoutId id="2147483687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9" r:id="rId46"/>
    <p:sldLayoutId id="2147483705" r:id="rId47"/>
    <p:sldLayoutId id="2147483706" r:id="rId48"/>
    <p:sldLayoutId id="2147483707" r:id="rId49"/>
    <p:sldLayoutId id="2147483708" r:id="rId50"/>
    <p:sldLayoutId id="2147483715" r:id="rId51"/>
    <p:sldLayoutId id="2147483717" r:id="rId52"/>
    <p:sldLayoutId id="2147483716" r:id="rId5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9D32-155A-42C2-3E4E-CF95336F7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582" y="561180"/>
            <a:ext cx="6989448" cy="1500187"/>
          </a:xfrm>
        </p:spPr>
        <p:txBody>
          <a:bodyPr/>
          <a:lstStyle/>
          <a:p>
            <a:r>
              <a:rPr lang="en-US" noProof="0" dirty="0"/>
              <a:t>What is the signature of a </a:t>
            </a:r>
            <a:r>
              <a:rPr lang="en-US" noProof="0" dirty="0" err="1"/>
              <a:t>trion</a:t>
            </a:r>
            <a:r>
              <a:rPr lang="en-US" noProof="0" dirty="0"/>
              <a:t> in ARPES?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06FC90-36AC-1DB7-684B-845A31968332}"/>
              </a:ext>
            </a:extLst>
          </p:cNvPr>
          <p:cNvSpPr txBox="1">
            <a:spLocks/>
          </p:cNvSpPr>
          <p:nvPr/>
        </p:nvSpPr>
        <p:spPr>
          <a:xfrm>
            <a:off x="4291169" y="2676834"/>
            <a:ext cx="7469281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1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noProof="0" dirty="0"/>
              <a:t>Jinyuan Wu, Diana Qiu</a:t>
            </a:r>
          </a:p>
        </p:txBody>
      </p:sp>
      <p:pic>
        <p:nvPicPr>
          <p:cNvPr id="10" name="Graphic 68">
            <a:extLst>
              <a:ext uri="{FF2B5EF4-FFF2-40B4-BE49-F238E27FC236}">
                <a16:creationId xmlns:a16="http://schemas.microsoft.com/office/drawing/2014/main" id="{3D20666B-DDF7-CF03-F8D8-3DB11D64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631" y="6193269"/>
            <a:ext cx="3661587" cy="51955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7B28C65-6665-3D6B-3A50-A6E61B52B4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72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062-59C9-F6B4-CD61-4496050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D428C-DD10-662A-E691-56EB0D5245B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CD28-54C5-EDCD-835F-81B9C1985A1F}"/>
              </a:ext>
            </a:extLst>
          </p:cNvPr>
          <p:cNvSpPr txBox="1"/>
          <p:nvPr/>
        </p:nvSpPr>
        <p:spPr>
          <a:xfrm>
            <a:off x="908070" y="1428994"/>
            <a:ext cx="587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Difference from exciton BSE: the “exchange” term between two electrons (cf. u-channel in particle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“The diagonalization of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Hamilton matrix is numerically extremely demanding due to the immense dimension of ~107 for a typical calculation and relies on recursive diagonalization schemes”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EE3055-F0C8-320E-FDD2-EA8B464C5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8" r="45452"/>
          <a:stretch/>
        </p:blipFill>
        <p:spPr bwMode="auto">
          <a:xfrm>
            <a:off x="7445828" y="1163694"/>
            <a:ext cx="4251759" cy="2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0824-44AA-A81D-D598-C678C271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7BF1A-C42F-E527-B455-792AC5FCB35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D552-C127-1FAD-CF32-6AAA4030845E}"/>
              </a:ext>
            </a:extLst>
          </p:cNvPr>
          <p:cNvSpPr txBox="1"/>
          <p:nvPr/>
        </p:nvSpPr>
        <p:spPr>
          <a:xfrm>
            <a:off x="835837" y="1298988"/>
            <a:ext cx="518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Material: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DB6773C2-6040-5CA4-A45A-4D643A4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11" y="1654427"/>
            <a:ext cx="5044621" cy="48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13C06-7A11-D485-3401-CC65903EB307}"/>
              </a:ext>
            </a:extLst>
          </p:cNvPr>
          <p:cNvSpPr txBox="1"/>
          <p:nvPr/>
        </p:nvSpPr>
        <p:spPr>
          <a:xfrm>
            <a:off x="835837" y="2938816"/>
            <a:ext cx="504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Prediction: emergence of low-frequency peaks in absorption spectrum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05ED-24FA-211E-724B-9D9CDE66BBCD}"/>
              </a:ext>
            </a:extLst>
          </p:cNvPr>
          <p:cNvSpPr txBox="1"/>
          <p:nvPr/>
        </p:nvSpPr>
        <p:spPr>
          <a:xfrm>
            <a:off x="835836" y="4358684"/>
            <a:ext cx="50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Question: how do they look like in ARPES?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D41D8-83B7-66FB-AD5F-00668382CA2A}"/>
              </a:ext>
            </a:extLst>
          </p:cNvPr>
          <p:cNvSpPr/>
          <p:nvPr/>
        </p:nvSpPr>
        <p:spPr>
          <a:xfrm>
            <a:off x="738968" y="4392261"/>
            <a:ext cx="4545301" cy="335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7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5D9F9-ED4B-BF26-778F-1E47CA3E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AD7F0-BE3F-6320-978E-977A5DC46C04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Trion: wave function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5B1A3-1C0B-ACB1-23C3-918DB1035DD9}"/>
              </a:ext>
            </a:extLst>
          </p:cNvPr>
          <p:cNvSpPr txBox="1"/>
          <p:nvPr/>
        </p:nvSpPr>
        <p:spPr>
          <a:xfrm>
            <a:off x="908070" y="1125163"/>
            <a:ext cx="5945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EF9C5FC-BDCA-875E-FC61-EA7322FB5E7C}"/>
              </a:ext>
            </a:extLst>
          </p:cNvPr>
          <p:cNvSpPr txBox="1"/>
          <p:nvPr/>
        </p:nvSpPr>
        <p:spPr>
          <a:xfrm>
            <a:off x="908070" y="2228671"/>
            <a:ext cx="6385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Valleytronics</a:t>
            </a:r>
            <a:r>
              <a:rPr lang="en-US" noProof="0" dirty="0">
                <a:latin typeface="YaleNew" panose="02000602050000020003" pitchFamily="2" charset="77"/>
              </a:rPr>
              <a:t> in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  <a:r>
              <a:rPr lang="en-US" noProof="0" dirty="0">
                <a:latin typeface="YaleNew" panose="02000602050000020003" pitchFamily="2" charset="77"/>
              </a:rPr>
              <a:t>: spin-valley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Being an intervalley state reduces Coulomb repulsion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Spin singlet state reduces exchange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8380DB8B-69A1-D844-747C-D26B572FF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r="44228" b="48538"/>
          <a:stretch/>
        </p:blipFill>
        <p:spPr bwMode="auto">
          <a:xfrm>
            <a:off x="5514146" y="3893232"/>
            <a:ext cx="3562477" cy="27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DAC0ABEA-A8B9-FC22-9E98-B598AC1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64465" b="47630"/>
          <a:stretch/>
        </p:blipFill>
        <p:spPr bwMode="auto">
          <a:xfrm>
            <a:off x="7453720" y="1049153"/>
            <a:ext cx="2508427" cy="17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6E5EAC9-9B96-03EB-C4BB-38A1FA2B080F}"/>
              </a:ext>
            </a:extLst>
          </p:cNvPr>
          <p:cNvSpPr txBox="1"/>
          <p:nvPr/>
        </p:nvSpPr>
        <p:spPr>
          <a:xfrm>
            <a:off x="908070" y="3574450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2" descr="Fig. 1">
            <a:extLst>
              <a:ext uri="{FF2B5EF4-FFF2-40B4-BE49-F238E27FC236}">
                <a16:creationId xmlns:a16="http://schemas.microsoft.com/office/drawing/2014/main" id="{732036AD-F11A-4D3D-D3B8-7DD19986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0" r="70004"/>
          <a:stretch/>
        </p:blipFill>
        <p:spPr bwMode="auto">
          <a:xfrm>
            <a:off x="3452390" y="4573055"/>
            <a:ext cx="1349551" cy="23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77EF0FC0-C9AB-188C-BC7F-11A2C7363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4" b="52454"/>
          <a:stretch/>
        </p:blipFill>
        <p:spPr bwMode="auto">
          <a:xfrm>
            <a:off x="1418110" y="4607022"/>
            <a:ext cx="1397232" cy="21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. 2">
            <a:extLst>
              <a:ext uri="{FF2B5EF4-FFF2-40B4-BE49-F238E27FC236}">
                <a16:creationId xmlns:a16="http://schemas.microsoft.com/office/drawing/2014/main" id="{B6225F01-5D57-3DBE-B5F8-23098030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6" t="55598" b="-8195"/>
          <a:stretch/>
        </p:blipFill>
        <p:spPr bwMode="auto">
          <a:xfrm>
            <a:off x="9225688" y="3893232"/>
            <a:ext cx="2833119" cy="30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FB6C2-B6F2-1A0D-551C-7DA32CE296C7}"/>
              </a:ext>
            </a:extLst>
          </p:cNvPr>
          <p:cNvSpPr txBox="1"/>
          <p:nvPr/>
        </p:nvSpPr>
        <p:spPr>
          <a:xfrm>
            <a:off x="6227545" y="38377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BA81-399D-B5A7-FDC0-AEC56985F5D1}"/>
              </a:ext>
            </a:extLst>
          </p:cNvPr>
          <p:cNvSpPr txBox="1"/>
          <p:nvPr/>
        </p:nvSpPr>
        <p:spPr>
          <a:xfrm>
            <a:off x="9344526" y="3837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971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9301-83B5-F629-5D3C-804CC835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C60CB-7944-CC18-3262-0F2DA4548A7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Observation of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ECFDC-1CED-C346-D33C-270FBE16C002}"/>
              </a:ext>
            </a:extLst>
          </p:cNvPr>
          <p:cNvSpPr txBox="1"/>
          <p:nvPr/>
        </p:nvSpPr>
        <p:spPr>
          <a:xfrm>
            <a:off x="908071" y="1233185"/>
            <a:ext cx="3250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E.g. Nature Mater 12, 207–211 (2013), Sci Rep 7, 14062 (2017)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Photoluminescence peaks of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 are always asymmetric, with a soft lower edge (because after recombination, some energy is distributed to the remaining electron)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126" name="Picture 6" descr="Figure 1">
            <a:extLst>
              <a:ext uri="{FF2B5EF4-FFF2-40B4-BE49-F238E27FC236}">
                <a16:creationId xmlns:a16="http://schemas.microsoft.com/office/drawing/2014/main" id="{EA5C0C86-53AF-32B9-D7DC-BEEDC39D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7" y="1599430"/>
            <a:ext cx="5215471" cy="37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94819383-F92A-CD28-0115-2E63B92A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r="36211"/>
          <a:stretch/>
        </p:blipFill>
        <p:spPr bwMode="auto">
          <a:xfrm>
            <a:off x="3312373" y="4143854"/>
            <a:ext cx="1523234" cy="1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86B9A4-652D-2F79-E12C-32B9C789EA78}"/>
              </a:ext>
            </a:extLst>
          </p:cNvPr>
          <p:cNvCxnSpPr>
            <a:cxnSpLocks/>
          </p:cNvCxnSpPr>
          <p:nvPr/>
        </p:nvCxnSpPr>
        <p:spPr>
          <a:xfrm flipV="1">
            <a:off x="3638349" y="3649133"/>
            <a:ext cx="4802918" cy="297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0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35DA-9238-DA8F-8D8D-6B07E149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3AB4E-BA15-4676-C6EE-82968DB740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Methodology of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AA082-9061-1FCB-3F32-19ABFE9CF7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First-principles calculation is too slow…</a:t>
            </a:r>
          </a:p>
          <a:p>
            <a:r>
              <a:rPr lang="en-US" noProof="0" dirty="0"/>
              <a:t>This project:</a:t>
            </a:r>
          </a:p>
          <a:p>
            <a:pPr lvl="1"/>
            <a:r>
              <a:rPr lang="en-US" noProof="0" dirty="0"/>
              <a:t>Two-band model</a:t>
            </a:r>
          </a:p>
          <a:p>
            <a:pPr lvl="1"/>
            <a:r>
              <a:rPr lang="en-US" noProof="0" dirty="0"/>
              <a:t>Analytic theory of (incoherent) tr-ARPES</a:t>
            </a:r>
          </a:p>
        </p:txBody>
      </p:sp>
    </p:spTree>
    <p:extLst>
      <p:ext uri="{BB962C8B-B14F-4D97-AF65-F5344CB8AC3E}">
        <p14:creationId xmlns:p14="http://schemas.microsoft.com/office/powerpoint/2010/main" val="420405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547D-F1EC-FA43-1D0E-72F46E24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618B5-15BA-AF95-7A23-A9AC8B2FD39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from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 BSE to two-band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192E6-6C94-F4A7-437C-FD3225D0D045}"/>
              </a:ext>
            </a:extLst>
          </p:cNvPr>
          <p:cNvSpPr txBox="1"/>
          <p:nvPr/>
        </p:nvSpPr>
        <p:spPr>
          <a:xfrm>
            <a:off x="908070" y="1428994"/>
            <a:ext cx="995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5E92CB4-BA12-723A-0D74-33D93014B33E}"/>
              </a:ext>
            </a:extLst>
          </p:cNvPr>
          <p:cNvSpPr txBox="1"/>
          <p:nvPr/>
        </p:nvSpPr>
        <p:spPr>
          <a:xfrm>
            <a:off x="908070" y="3216116"/>
            <a:ext cx="6022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Effective theory of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(</a:t>
            </a:r>
            <a:r>
              <a:rPr lang="en-US" noProof="0" dirty="0" err="1">
                <a:latin typeface="YaleNew" panose="02000602050000020003" pitchFamily="2" charset="77"/>
              </a:rPr>
              <a:t>ehh</a:t>
            </a:r>
            <a:r>
              <a:rPr lang="en-US" noProof="0" dirty="0">
                <a:latin typeface="YaleNew" panose="02000602050000020003" pitchFamily="2" charset="77"/>
              </a:rPr>
              <a:t> or </a:t>
            </a:r>
            <a:r>
              <a:rPr lang="en-US" noProof="0" dirty="0" err="1">
                <a:latin typeface="YaleNew" panose="02000602050000020003" pitchFamily="2" charset="77"/>
              </a:rPr>
              <a:t>eeh</a:t>
            </a:r>
            <a:r>
              <a:rPr lang="en-US" noProof="0" dirty="0">
                <a:latin typeface="YaleNew" panose="02000602050000020003" pitchFamily="2" charset="77"/>
              </a:rPr>
              <a:t>): two-band model about how far quasiparticles go from the valleys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Exchange term ignored: its most important effect is formation of singlet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83F4F36-0B1C-24D7-1CD7-859B0E28F1BF}"/>
              </a:ext>
            </a:extLst>
          </p:cNvPr>
          <p:cNvSpPr txBox="1"/>
          <p:nvPr/>
        </p:nvSpPr>
        <p:spPr>
          <a:xfrm>
            <a:off x="908070" y="5863635"/>
            <a:ext cx="877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Which we can solve by the Chandrasekhar ansatz (symmetric √ because the spin-valley part is antisymmetric) for helium atom, after some clever coordinates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F2EB-0FF6-5D8D-983F-9914056F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4517805"/>
            <a:ext cx="5550301" cy="115920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CD4F62E-A1A9-E232-EF59-7E0724839882}"/>
              </a:ext>
            </a:extLst>
          </p:cNvPr>
          <p:cNvSpPr txBox="1"/>
          <p:nvPr/>
        </p:nvSpPr>
        <p:spPr>
          <a:xfrm>
            <a:off x="908070" y="2167658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1F4-A59F-DC2D-8549-66363C6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0" y="2041969"/>
            <a:ext cx="4012672" cy="31433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B5AA05-54D1-1D1D-2223-6A7A6908F396}"/>
              </a:ext>
            </a:extLst>
          </p:cNvPr>
          <p:cNvCxnSpPr/>
          <p:nvPr/>
        </p:nvCxnSpPr>
        <p:spPr>
          <a:xfrm>
            <a:off x="8239226" y="5293894"/>
            <a:ext cx="2329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/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4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8CEE-09C2-C690-AEF1-B6CE4220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0DAA-2F9B-02DE-1B7F-0C67A8E5BE28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 for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r>
              <a:rPr lang="en-US" sz="3600" noProof="0" dirty="0">
                <a:latin typeface="YaleNew" panose="02000602050000020003" pitchFamily="2" charset="77"/>
              </a:rPr>
              <a:t>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55FB71-528B-DEC2-74FB-B15DDFE4BC4A}"/>
              </a:ext>
            </a:extLst>
          </p:cNvPr>
          <p:cNvSpPr txBox="1"/>
          <p:nvPr/>
        </p:nvSpPr>
        <p:spPr>
          <a:xfrm>
            <a:off x="3232393" y="5408089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Assumption: non-interactive final states (not correct, but doesn’t change the shape of the dispersion 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5FBDBE-5DFB-D822-7644-4A9EB61AE381}"/>
              </a:ext>
            </a:extLst>
          </p:cNvPr>
          <p:cNvGrpSpPr/>
          <p:nvPr/>
        </p:nvGrpSpPr>
        <p:grpSpPr>
          <a:xfrm>
            <a:off x="960882" y="1590120"/>
            <a:ext cx="7217228" cy="1796649"/>
            <a:chOff x="1055914" y="1326894"/>
            <a:chExt cx="7217228" cy="1796649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82DFEB44-8E66-6C5B-FA54-F9E586E7DC03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1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2A0AFE-0553-6BD8-EB21-7E92250F7314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0C1109C-6A93-76D5-E1D1-163DFBAF048A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CA7006-261E-1A9B-7F03-8174CC88C4A6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375D23-BD5C-1455-DF7F-E25B0D39EEB4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E1C104-34A9-D8E4-BA37-0325F93FD156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D3F720-790C-8C85-35BB-26217EB5DF1F}"/>
              </a:ext>
            </a:extLst>
          </p:cNvPr>
          <p:cNvGrpSpPr/>
          <p:nvPr/>
        </p:nvGrpSpPr>
        <p:grpSpPr>
          <a:xfrm>
            <a:off x="6895189" y="1894561"/>
            <a:ext cx="4138397" cy="1424100"/>
            <a:chOff x="923461" y="1868306"/>
            <a:chExt cx="4138397" cy="14241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3FD516-7E9F-8250-6FB7-965849C8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5A2A803-CAD2-ACC2-B88E-69CD6176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DE0F6CD-4078-0ACD-44FD-5B5583FEA4ED}"/>
              </a:ext>
            </a:extLst>
          </p:cNvPr>
          <p:cNvCxnSpPr>
            <a:cxnSpLocks/>
          </p:cNvCxnSpPr>
          <p:nvPr/>
        </p:nvCxnSpPr>
        <p:spPr>
          <a:xfrm>
            <a:off x="10082609" y="3429000"/>
            <a:ext cx="0" cy="33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1BD722-4A17-E6E4-736D-F3E055E88A0A}"/>
              </a:ext>
            </a:extLst>
          </p:cNvPr>
          <p:cNvCxnSpPr>
            <a:cxnSpLocks/>
          </p:cNvCxnSpPr>
          <p:nvPr/>
        </p:nvCxnSpPr>
        <p:spPr>
          <a:xfrm>
            <a:off x="5720281" y="3202103"/>
            <a:ext cx="1770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1D0F6B17-53E9-0D46-C526-FAFD8EA3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78" y="3882578"/>
            <a:ext cx="2069454" cy="2828470"/>
          </a:xfrm>
          <a:prstGeom prst="rect">
            <a:avLst/>
          </a:prstGeom>
        </p:spPr>
      </p:pic>
      <p:cxnSp>
        <p:nvCxnSpPr>
          <p:cNvPr id="6" name="直接箭头连接符 25">
            <a:extLst>
              <a:ext uri="{FF2B5EF4-FFF2-40B4-BE49-F238E27FC236}">
                <a16:creationId xmlns:a16="http://schemas.microsoft.com/office/drawing/2014/main" id="{5E7272AB-85D3-D9C9-6B81-EFD735FE7D86}"/>
              </a:ext>
            </a:extLst>
          </p:cNvPr>
          <p:cNvCxnSpPr>
            <a:cxnSpLocks/>
          </p:cNvCxnSpPr>
          <p:nvPr/>
        </p:nvCxnSpPr>
        <p:spPr>
          <a:xfrm flipV="1">
            <a:off x="6681203" y="3597621"/>
            <a:ext cx="2915282" cy="77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0FE46E71-FB3F-1CFD-E3D3-FEA95EC2E84C}"/>
              </a:ext>
            </a:extLst>
          </p:cNvPr>
          <p:cNvSpPr txBox="1"/>
          <p:nvPr/>
        </p:nvSpPr>
        <p:spPr>
          <a:xfrm>
            <a:off x="6252485" y="3782520"/>
            <a:ext cx="669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YaleNew" panose="02000602050000020003" pitchFamily="2" charset="77"/>
              </a:rPr>
              <a:t>Trion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4E13B-C1D5-0565-7D33-22096553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89" y="4168130"/>
            <a:ext cx="3786210" cy="7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4DCD6-11B2-9691-215C-D755277E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50D41-CD3A-7B64-A148-B7762CDFC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Positive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2F6F7-C91A-920D-9B09-758AAE2C6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positive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2E254663-B7F3-DB79-2A04-6E103A45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95" y="1964989"/>
            <a:ext cx="4164444" cy="39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A5A5-EB55-B611-6D72-68CC7C37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50BE2-87FA-9BEF-C9DC-553268DFF5B1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/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blipFill>
                <a:blip r:embed="rId2"/>
                <a:stretch>
                  <a:fillRect l="-61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152218-B672-FFDF-5F92-CCB2AD9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D88735-3653-BD80-3999-63273DD33F8E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D37098-178B-6DFB-D703-A7E268274316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61DC9E-DECC-31E4-E221-409C83505BEE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D895A1-DC3E-1953-843E-41BB3027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52611C8-C488-4B41-8528-FA99AC07BA2F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28EE3E-E679-8DAD-031D-DDADE47D9FFE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81DE8163-E189-6574-614D-1C4B8639DF40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B07F0D-4E81-7B30-EBFB-C4C554DE6D65}"/>
              </a:ext>
            </a:extLst>
          </p:cNvPr>
          <p:cNvCxnSpPr>
            <a:cxnSpLocks/>
          </p:cNvCxnSpPr>
          <p:nvPr/>
        </p:nvCxnSpPr>
        <p:spPr>
          <a:xfrm flipH="1">
            <a:off x="4510601" y="3949081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387EDB-6B6F-CEDC-7ADD-6897DA0AE231}"/>
              </a:ext>
            </a:extLst>
          </p:cNvPr>
          <p:cNvCxnSpPr>
            <a:cxnSpLocks/>
          </p:cNvCxnSpPr>
          <p:nvPr/>
        </p:nvCxnSpPr>
        <p:spPr>
          <a:xfrm flipH="1" flipV="1">
            <a:off x="4530935" y="4169530"/>
            <a:ext cx="908682" cy="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635B-AB49-9C69-43A3-D4BA74CA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72C50-49A1-EC4F-6FFF-3EFD19DFD2E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line shape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8A4839A-A7EE-7F07-9868-77000F0431C4}"/>
              </a:ext>
            </a:extLst>
          </p:cNvPr>
          <p:cNvSpPr txBox="1"/>
          <p:nvPr/>
        </p:nvSpPr>
        <p:spPr>
          <a:xfrm>
            <a:off x="5026851" y="3245089"/>
            <a:ext cx="692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</a:t>
            </a:r>
            <a:r>
              <a:rPr lang="en-US" noProof="0" dirty="0" err="1">
                <a:latin typeface="YaleNew" panose="02000602050000020003" pitchFamily="2" charset="77"/>
              </a:rPr>
              <a:t>lineshape</a:t>
            </a:r>
            <a:r>
              <a:rPr lang="en-US" noProof="0" dirty="0">
                <a:latin typeface="YaleNew" panose="02000602050000020003" pitchFamily="2" charset="77"/>
              </a:rPr>
              <a:t> at a given momentum now is asymmetric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Hard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Soft lower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Why? The allowed output electron energies: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05ED4-A5D0-672B-3E0F-88CB020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ABAB58-F7BA-4D83-BDAA-32BD07ED6F33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7C0F87-2716-5688-8665-207EFAE6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6D3177D-68A6-BF2D-9E68-EBCCBFEB97B9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BFE30F-F583-CA48-2705-CB8B9BAFECB3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BA5EEBB1-B407-15E2-DFD3-512992C9A2F7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B69A8A1-D546-5EA6-B87F-63147FFB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95" y="4506873"/>
            <a:ext cx="3319920" cy="760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/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Constraint: momentum conservation (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fixed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noProof="0" dirty="0"/>
                  <a:t>So: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has an upper bound, but no lower bound</a:t>
                </a:r>
              </a:p>
            </p:txBody>
          </p:sp>
        </mc:Choice>
        <mc:Fallback xmlns="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blipFill>
                <a:blip r:embed="rId5"/>
                <a:stretch>
                  <a:fillRect l="-56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5DAA827-F0F5-06B9-6FA8-A337DC03F199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BABC1BF-D740-8806-2E21-0EFBAAB65F97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0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F4CCF-9377-A885-CE10-64EB1E7CF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General theory of tr-ARPES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060F-16AA-B129-C6D8-6150E5A5E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Direct detection of the electron constituent of a composite excitation</a:t>
            </a: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41A43F92-2907-424A-BF60-17C28A6E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4646104" y="2090859"/>
            <a:ext cx="7036308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E6DE-8F69-9588-249A-792F9523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DE299-7377-82B7-B0EB-3172D92AD9B0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3D33C-9584-54EB-6B5D-8ED48982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1FD07-FACB-0BD1-A461-5FB9B565AB87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2E27D7A-CA64-13DF-DAC6-D2C3D669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B5FBDBF-C584-DE0B-A528-A750EE1A28CC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B81162-1941-07C0-B80E-D70ADE1E65B8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07660CA2-820C-01CC-0431-30FB9EF0CCE3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52CE2E60-0D37-F4F4-1385-47FE4F9597BB}"/>
              </a:ext>
            </a:extLst>
          </p:cNvPr>
          <p:cNvSpPr txBox="1"/>
          <p:nvPr/>
        </p:nvSpPr>
        <p:spPr>
          <a:xfrm>
            <a:off x="5119629" y="3370648"/>
            <a:ext cx="752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frequency where intensity is highest is not the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Let’s inspect FGR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A8694-5842-FA45-8D08-384C26EB43F8}"/>
              </a:ext>
            </a:extLst>
          </p:cNvPr>
          <p:cNvCxnSpPr>
            <a:cxnSpLocks/>
          </p:cNvCxnSpPr>
          <p:nvPr/>
        </p:nvCxnSpPr>
        <p:spPr>
          <a:xfrm flipH="1">
            <a:off x="4524244" y="4092203"/>
            <a:ext cx="51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0AD25B-09A3-EF78-1C40-DCE0E787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42"/>
          <a:stretch/>
        </p:blipFill>
        <p:spPr>
          <a:xfrm>
            <a:off x="5463572" y="4057729"/>
            <a:ext cx="3433272" cy="825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BBDA5C-C2D7-A059-D8F6-BF2E3454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075"/>
          <a:stretch/>
        </p:blipFill>
        <p:spPr>
          <a:xfrm>
            <a:off x="8896844" y="4016979"/>
            <a:ext cx="2874201" cy="8256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F2C009-910A-79FE-C260-8B9BA0305213}"/>
              </a:ext>
            </a:extLst>
          </p:cNvPr>
          <p:cNvSpPr txBox="1"/>
          <p:nvPr/>
        </p:nvSpPr>
        <p:spPr>
          <a:xfrm>
            <a:off x="7057996" y="4709124"/>
            <a:ext cx="2643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Structural factor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230EC88-9163-39CB-11F6-39B32A93D734}"/>
              </a:ext>
            </a:extLst>
          </p:cNvPr>
          <p:cNvSpPr txBox="1"/>
          <p:nvPr/>
        </p:nvSpPr>
        <p:spPr>
          <a:xfrm>
            <a:off x="5609155" y="5169034"/>
            <a:ext cx="631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Energy conservation relation determines a subspace in momentum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We want the subspace to collect as much structural factor weight as possible to 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2870FE-30D7-689A-9679-ECE7C33A4702}"/>
              </a:ext>
            </a:extLst>
          </p:cNvPr>
          <p:cNvCxnSpPr/>
          <p:nvPr/>
        </p:nvCxnSpPr>
        <p:spPr>
          <a:xfrm>
            <a:off x="6690511" y="4663310"/>
            <a:ext cx="2127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B1F594-21FF-57D1-C6C2-AD1042E66D00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34A4BBA-545C-84AC-BE31-24AEFCDE77CB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86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5460-1F7D-2EA0-1EBB-20021986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CE29B-DF25-D351-9A32-8E1621440C5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maximize intensity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w.r.t.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4C46DA4-826A-ACC1-AE6E-911C74C49F20}"/>
              </a:ext>
            </a:extLst>
          </p:cNvPr>
          <p:cNvSpPr txBox="1"/>
          <p:nvPr/>
        </p:nvSpPr>
        <p:spPr>
          <a:xfrm>
            <a:off x="6698511" y="2807401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14EE6-F634-1511-FB84-367B97ACA8ED}"/>
              </a:ext>
            </a:extLst>
          </p:cNvPr>
          <p:cNvSpPr txBox="1"/>
          <p:nvPr/>
        </p:nvSpPr>
        <p:spPr>
          <a:xfrm>
            <a:off x="6757008" y="1620877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E27AD-153E-2398-ECD1-ECA0DF3A8A51}"/>
              </a:ext>
            </a:extLst>
          </p:cNvPr>
          <p:cNvSpPr txBox="1"/>
          <p:nvPr/>
        </p:nvSpPr>
        <p:spPr>
          <a:xfrm>
            <a:off x="6757008" y="4615317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481B-3E07-8062-1C33-13BB281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63" y="887081"/>
            <a:ext cx="3603037" cy="5083838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203800D2-24D9-2D16-3748-CDD4F262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416"/>
          <a:stretch/>
        </p:blipFill>
        <p:spPr>
          <a:xfrm>
            <a:off x="718435" y="3008999"/>
            <a:ext cx="2272616" cy="35204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4E43B-172C-8DE1-A96B-8DCF583835BA}"/>
              </a:ext>
            </a:extLst>
          </p:cNvPr>
          <p:cNvCxnSpPr>
            <a:cxnSpLocks/>
          </p:cNvCxnSpPr>
          <p:nvPr/>
        </p:nvCxnSpPr>
        <p:spPr>
          <a:xfrm>
            <a:off x="1180698" y="4111549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74B9-A287-01D7-4F3C-3E26294A3D76}"/>
              </a:ext>
            </a:extLst>
          </p:cNvPr>
          <p:cNvCxnSpPr>
            <a:cxnSpLocks/>
          </p:cNvCxnSpPr>
          <p:nvPr/>
        </p:nvCxnSpPr>
        <p:spPr>
          <a:xfrm>
            <a:off x="1180698" y="4321658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5E0BE-C8FB-ACE2-C45C-E96B3A39DEB0}"/>
              </a:ext>
            </a:extLst>
          </p:cNvPr>
          <p:cNvCxnSpPr>
            <a:cxnSpLocks/>
          </p:cNvCxnSpPr>
          <p:nvPr/>
        </p:nvCxnSpPr>
        <p:spPr>
          <a:xfrm>
            <a:off x="1180021" y="4523791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1FD69E-8886-3527-7299-3C025E640E07}"/>
              </a:ext>
            </a:extLst>
          </p:cNvPr>
          <p:cNvCxnSpPr>
            <a:cxnSpLocks/>
          </p:cNvCxnSpPr>
          <p:nvPr/>
        </p:nvCxnSpPr>
        <p:spPr>
          <a:xfrm>
            <a:off x="1188039" y="4714695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DFBDB6-9CC7-601C-8BB9-2A5E8F034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91" y="3429000"/>
            <a:ext cx="3398089" cy="91067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BA5F65-1EE4-0721-BE31-E7BDFF79EFA7}"/>
              </a:ext>
            </a:extLst>
          </p:cNvPr>
          <p:cNvCxnSpPr/>
          <p:nvPr/>
        </p:nvCxnSpPr>
        <p:spPr>
          <a:xfrm flipV="1">
            <a:off x="6023767" y="1928654"/>
            <a:ext cx="1214431" cy="140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644D8-8A9B-802F-40E6-9F431DCC3F4F}"/>
              </a:ext>
            </a:extLst>
          </p:cNvPr>
          <p:cNvSpPr/>
          <p:nvPr/>
        </p:nvSpPr>
        <p:spPr>
          <a:xfrm>
            <a:off x="4965234" y="3374073"/>
            <a:ext cx="1649546" cy="64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8DAF96-2411-999A-4CFE-5546EFF1B953}"/>
              </a:ext>
            </a:extLst>
          </p:cNvPr>
          <p:cNvSpPr/>
          <p:nvPr/>
        </p:nvSpPr>
        <p:spPr>
          <a:xfrm>
            <a:off x="4069838" y="4046969"/>
            <a:ext cx="2148082" cy="274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1272D1-0110-9ED4-21DE-F5681CB70DE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29676" y="3330621"/>
            <a:ext cx="1299328" cy="8246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DDB23D-630D-5D97-9E34-33C73F07CE5B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88C07C-8DC6-61B8-7A2A-3437E153B576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F1EB3A-E217-0322-BDDF-A209F6009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2">
            <a:extLst>
              <a:ext uri="{FF2B5EF4-FFF2-40B4-BE49-F238E27FC236}">
                <a16:creationId xmlns:a16="http://schemas.microsoft.com/office/drawing/2014/main" id="{B08B7BE3-6D09-8140-DBE9-0718D3E09904}"/>
              </a:ext>
            </a:extLst>
          </p:cNvPr>
          <p:cNvSpPr txBox="1"/>
          <p:nvPr/>
        </p:nvSpPr>
        <p:spPr>
          <a:xfrm>
            <a:off x="3753574" y="5509254"/>
            <a:ext cx="389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Maximization of ARPES intensity: let the energy conservation circle collects as much weight as possible</a:t>
            </a:r>
            <a:endParaRPr lang="en-US" noProof="0" dirty="0">
              <a:latin typeface="YaleNew" panose="02000602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99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E840-0716-F67F-7042-7F27AAD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93404-0C65-84A4-70EF-C3AAE2FC80A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/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the peaks are sharp and round enough: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zero makes the momentum circle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approx</a:t>
                </a:r>
                <a:r>
                  <a:rPr lang="en-US" dirty="0" err="1">
                    <a:latin typeface="YaleNew" panose="02000602050000020003" pitchFamily="2" charset="77"/>
                  </a:rPr>
                  <a:t>imately</a:t>
                </a:r>
                <a:r>
                  <a:rPr lang="en-US" noProof="0" dirty="0">
                    <a:latin typeface="YaleNew" panose="02000602050000020003" pitchFamily="2" charset="77"/>
                  </a:rPr>
                  <a:t> pass the peaks of the structural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blipFill>
                <a:blip r:embed="rId3"/>
                <a:stretch>
                  <a:fillRect l="-555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EA0A581-CFC9-9E7F-D8D1-3B211365CCB3}"/>
              </a:ext>
            </a:extLst>
          </p:cNvPr>
          <p:cNvSpPr txBox="1"/>
          <p:nvPr/>
        </p:nvSpPr>
        <p:spPr>
          <a:xfrm>
            <a:off x="6881391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222FB-30A2-14BC-5719-5589E6F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18"/>
          <a:stretch/>
        </p:blipFill>
        <p:spPr>
          <a:xfrm>
            <a:off x="8588963" y="887081"/>
            <a:ext cx="1977437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2B95A020-8BCE-6398-DD45-1E1CB8E81957}"/>
              </a:ext>
            </a:extLst>
          </p:cNvPr>
          <p:cNvSpPr txBox="1"/>
          <p:nvPr/>
        </p:nvSpPr>
        <p:spPr>
          <a:xfrm>
            <a:off x="6881391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CCB70710-D308-EBBB-0FF0-6621FE0A9BF5}"/>
              </a:ext>
            </a:extLst>
          </p:cNvPr>
          <p:cNvSpPr txBox="1"/>
          <p:nvPr/>
        </p:nvSpPr>
        <p:spPr>
          <a:xfrm>
            <a:off x="6881391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016F4-4429-7C1C-CEA4-A633F7CA69AF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45BAB-0A10-5AAA-9F41-4F950C8171F8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3A6FCE-46F6-0101-17AB-714C8FEC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487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2EF8-3ED2-F3B7-B1F5-0B8EE456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4E026-3944-058E-25A9-40BC2BC432C7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/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On the other hand, the upper edge of the intensity signature is arrived at when the energy conservation circle reduces to a single 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non-zero: a discontinuity due to 2D nature</a:t>
                </a: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blipFill>
                <a:blip r:embed="rId3"/>
                <a:stretch>
                  <a:fillRect l="-518" t="-2985" r="-777" b="-5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D112E41-3A1B-61E3-019F-74C5987C9F62}"/>
              </a:ext>
            </a:extLst>
          </p:cNvPr>
          <p:cNvSpPr txBox="1"/>
          <p:nvPr/>
        </p:nvSpPr>
        <p:spPr>
          <a:xfrm>
            <a:off x="8456193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177FE-5581-8C4D-6861-C53036F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48" r="1880"/>
          <a:stretch/>
        </p:blipFill>
        <p:spPr>
          <a:xfrm>
            <a:off x="10533066" y="799512"/>
            <a:ext cx="1566334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EF7DA6D8-462B-D73C-EAFD-508D71590975}"/>
              </a:ext>
            </a:extLst>
          </p:cNvPr>
          <p:cNvSpPr txBox="1"/>
          <p:nvPr/>
        </p:nvSpPr>
        <p:spPr>
          <a:xfrm>
            <a:off x="8456193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C386C30-4906-FF18-3D6D-2B94DAE23496}"/>
              </a:ext>
            </a:extLst>
          </p:cNvPr>
          <p:cNvSpPr txBox="1"/>
          <p:nvPr/>
        </p:nvSpPr>
        <p:spPr>
          <a:xfrm>
            <a:off x="8456193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BDAC9-0B9A-A82E-37D3-C98B4107E33C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07E9BC-E226-FCAA-A673-C6C391978EA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F8AAA1-6B80-0405-4F0D-4E651FEBB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909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E716-781F-9F1B-3596-E5838EFA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D1C9AEF-4C6D-F28C-21AB-17B0699C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4" y="2651373"/>
            <a:ext cx="2643190" cy="3884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6E670-3FF3-26B3-48E9-2A84A7229EE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/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:r>
                  <a:rPr lang="en-US" altLang="zh-CN" dirty="0">
                    <a:latin typeface="YaleNew" panose="02000602050000020003" pitchFamily="2" charset="77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blipFill>
                <a:blip r:embed="rId3"/>
                <a:stretch>
                  <a:fillRect l="-617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B74E3B-2C81-F646-2991-A3782E6416F5}"/>
              </a:ext>
            </a:extLst>
          </p:cNvPr>
          <p:cNvCxnSpPr>
            <a:cxnSpLocks/>
          </p:cNvCxnSpPr>
          <p:nvPr/>
        </p:nvCxnSpPr>
        <p:spPr>
          <a:xfrm flipH="1" flipV="1">
            <a:off x="1898145" y="4846692"/>
            <a:ext cx="1636117" cy="102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">
            <a:extLst>
              <a:ext uri="{FF2B5EF4-FFF2-40B4-BE49-F238E27FC236}">
                <a16:creationId xmlns:a16="http://schemas.microsoft.com/office/drawing/2014/main" id="{E7C38EEC-6BBD-0234-8F9F-9AA81F40322B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All major features remain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D81A74C-3E22-3454-AD40-83391865FA89}"/>
              </a:ext>
            </a:extLst>
          </p:cNvPr>
          <p:cNvCxnSpPr>
            <a:cxnSpLocks/>
          </p:cNvCxnSpPr>
          <p:nvPr/>
        </p:nvCxnSpPr>
        <p:spPr>
          <a:xfrm flipH="1">
            <a:off x="3014242" y="3700523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B17578-EDE7-E358-F821-22C282392822}"/>
              </a:ext>
            </a:extLst>
          </p:cNvPr>
          <p:cNvCxnSpPr>
            <a:cxnSpLocks/>
          </p:cNvCxnSpPr>
          <p:nvPr/>
        </p:nvCxnSpPr>
        <p:spPr>
          <a:xfrm flipH="1">
            <a:off x="2893702" y="4019841"/>
            <a:ext cx="946778" cy="347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C4D1006E-F85B-EAF1-CAAD-A5CBF5A0686D}"/>
              </a:ext>
            </a:extLst>
          </p:cNvPr>
          <p:cNvSpPr txBox="1"/>
          <p:nvPr/>
        </p:nvSpPr>
        <p:spPr>
          <a:xfrm>
            <a:off x="3570305" y="5911155"/>
            <a:ext cx="692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Asymmetric line shape: hard upper edge, soft lower edge</a:t>
            </a: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53371208-6A69-D463-FB71-B33D73E6BF39}"/>
              </a:ext>
            </a:extLst>
          </p:cNvPr>
          <p:cNvGrpSpPr/>
          <p:nvPr/>
        </p:nvGrpSpPr>
        <p:grpSpPr>
          <a:xfrm>
            <a:off x="8659950" y="211028"/>
            <a:ext cx="4555726" cy="2582650"/>
            <a:chOff x="8216165" y="503385"/>
            <a:chExt cx="4555726" cy="258265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CB506E10-DFFB-24E4-DBC9-99C417D1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9" name="直接箭头连接符 30">
              <a:extLst>
                <a:ext uri="{FF2B5EF4-FFF2-40B4-BE49-F238E27FC236}">
                  <a16:creationId xmlns:a16="http://schemas.microsoft.com/office/drawing/2014/main" id="{85CDEE36-E7AE-1D39-9B44-59CDE1FA987B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EFCE2C8A-AB46-2B77-C4EE-1DE67B1E80C1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67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CFA23-0C1C-31E8-D223-9FE6C3BE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CF5ED-7255-55D8-0D6E-83DB07F78DC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57FF6E00-4582-D4F9-8A74-C0CC6997D0F1}"/>
              </a:ext>
            </a:extLst>
          </p:cNvPr>
          <p:cNvSpPr txBox="1"/>
          <p:nvPr/>
        </p:nvSpPr>
        <p:spPr>
          <a:xfrm>
            <a:off x="908071" y="1529547"/>
            <a:ext cx="458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Comparison with finite momentum exciton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Different line shape, curvature, global intensity maximum…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D5D10-8B23-01E2-1FA5-4F2D6DA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78" y="1535332"/>
            <a:ext cx="6703122" cy="37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30CB-0714-A311-154F-D4551A2D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16B3-F093-5262-706A-93EBAB22B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B91E9-DEB9-9C1E-1894-145A88867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4FBC6-0487-E524-CE26-49AC2464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06" y="2056158"/>
            <a:ext cx="4430712" cy="31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7940-798B-A268-DC24-B3CF0E6A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5A7D26-0579-4BB9-B82E-A611F912C7C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09C0CF3B-0C92-601B-E252-6E0B1DDFFEB0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electron and hole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E9B4D-DCAA-48B0-FDB0-60A3CCA3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938537" y="2964356"/>
            <a:ext cx="4255234" cy="305744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02D8BA-C2E6-781E-6B0E-78F83C78D22B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983590-F211-7934-60D4-53E986E1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AA354C1-B872-AC23-5F82-D4B9C07F8E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BF8FFF-A870-388E-D7F9-80C9F56408D1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0D9F34-0482-BBC1-D1AF-CC90910F9878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C7B1C1-4B73-66DB-7C03-07130CB9F675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F8CAF51-7851-0DC7-6D64-C5E63BDB2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/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 (using the same calculation)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Most important qualitative feature: the long tail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Due to the energy and momentum conservation rules</a:t>
                </a:r>
              </a:p>
            </p:txBody>
          </p:sp>
        </mc:Choice>
        <mc:Fallback xmlns="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blipFill>
                <a:blip r:embed="rId4"/>
                <a:stretch>
                  <a:fillRect l="-528" t="-2062" b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130717F-E714-4E33-936D-E00ED7B45B35}"/>
              </a:ext>
            </a:extLst>
          </p:cNvPr>
          <p:cNvCxnSpPr>
            <a:cxnSpLocks/>
          </p:cNvCxnSpPr>
          <p:nvPr/>
        </p:nvCxnSpPr>
        <p:spPr>
          <a:xfrm flipH="1" flipV="1">
            <a:off x="4512458" y="4846692"/>
            <a:ext cx="1080268" cy="46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6FB4E1-578A-5ED8-2ADC-97DB83B96A3E}"/>
              </a:ext>
            </a:extLst>
          </p:cNvPr>
          <p:cNvCxnSpPr>
            <a:cxnSpLocks/>
          </p:cNvCxnSpPr>
          <p:nvPr/>
        </p:nvCxnSpPr>
        <p:spPr>
          <a:xfrm flipH="1" flipV="1">
            <a:off x="4925001" y="4493077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581CAB-02EA-1165-ED41-4008D75303BE}"/>
              </a:ext>
            </a:extLst>
          </p:cNvPr>
          <p:cNvCxnSpPr>
            <a:cxnSpLocks/>
          </p:cNvCxnSpPr>
          <p:nvPr/>
        </p:nvCxnSpPr>
        <p:spPr>
          <a:xfrm flipH="1" flipV="1">
            <a:off x="4988087" y="4170455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5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7E5C-0BCD-EC21-C3F8-29525F9D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48C47F-A1BF-DAA9-7704-0B4E296EC870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ACC62A-4BCC-EA14-271B-8EFF8401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0F372EF-CFD0-44FC-0023-486D9EBC2E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DB7107-1818-3D69-4E5B-48BE4D76CC3A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EE322D-848A-00CB-58EF-FF5580AD5A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9083F-9DC8-2C3E-B948-BE9C17944C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FC44B7A-3E28-EBD1-BEAC-287A09A0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8866C-7211-C6DB-053C-7BF16F29EC0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origin of the long tail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99C18-16A8-0D63-88B7-B51A901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" y="1526836"/>
            <a:ext cx="2548624" cy="5097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/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The origin of the long tail: when one electron is driven out,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if the electron driven out is the center of its valley, then the weight factor will never be small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and we can wildly adjust the momenta of everything else,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makie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 arbitrarily and have the long tail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blipFill>
                <a:blip r:embed="rId4"/>
                <a:stretch>
                  <a:fillRect l="-528" t="-2479" r="-440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6">
            <a:extLst>
              <a:ext uri="{FF2B5EF4-FFF2-40B4-BE49-F238E27FC236}">
                <a16:creationId xmlns:a16="http://schemas.microsoft.com/office/drawing/2014/main" id="{8EABD7F2-E280-6299-9BBC-D4C9A0F6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981"/>
          <a:stretch/>
        </p:blipFill>
        <p:spPr>
          <a:xfrm>
            <a:off x="3715604" y="1829679"/>
            <a:ext cx="3608560" cy="2592798"/>
          </a:xfrm>
          <a:prstGeom prst="rect">
            <a:avLst/>
          </a:prstGeom>
        </p:spPr>
      </p:pic>
      <p:cxnSp>
        <p:nvCxnSpPr>
          <p:cNvPr id="7" name="直接箭头连接符 21">
            <a:extLst>
              <a:ext uri="{FF2B5EF4-FFF2-40B4-BE49-F238E27FC236}">
                <a16:creationId xmlns:a16="http://schemas.microsoft.com/office/drawing/2014/main" id="{2FEE9B6E-2714-713D-0E53-2EE357711E05}"/>
              </a:ext>
            </a:extLst>
          </p:cNvPr>
          <p:cNvCxnSpPr>
            <a:cxnSpLocks/>
          </p:cNvCxnSpPr>
          <p:nvPr/>
        </p:nvCxnSpPr>
        <p:spPr>
          <a:xfrm flipH="1">
            <a:off x="4809218" y="2610339"/>
            <a:ext cx="499382" cy="68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2">
            <a:extLst>
              <a:ext uri="{FF2B5EF4-FFF2-40B4-BE49-F238E27FC236}">
                <a16:creationId xmlns:a16="http://schemas.microsoft.com/office/drawing/2014/main" id="{42C8E153-9148-5289-C47B-9081D2B1EB72}"/>
              </a:ext>
            </a:extLst>
          </p:cNvPr>
          <p:cNvSpPr txBox="1"/>
          <p:nvPr/>
        </p:nvSpPr>
        <p:spPr>
          <a:xfrm>
            <a:off x="5308600" y="2172646"/>
            <a:ext cx="1406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What’s the origin?</a:t>
            </a:r>
          </a:p>
        </p:txBody>
      </p:sp>
    </p:spTree>
    <p:extLst>
      <p:ext uri="{BB962C8B-B14F-4D97-AF65-F5344CB8AC3E}">
        <p14:creationId xmlns:p14="http://schemas.microsoft.com/office/powerpoint/2010/main" val="363841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19FF-3208-1744-F826-DAEDA12C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B5D11-58FA-125E-8EEB-092D0618123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28EEB70-7D98-D547-7FBC-FE3A36C983EA}"/>
              </a:ext>
            </a:extLst>
          </p:cNvPr>
          <p:cNvSpPr txBox="1"/>
          <p:nvPr/>
        </p:nvSpPr>
        <p:spPr>
          <a:xfrm>
            <a:off x="911832" y="1212724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678A4-98B8-4D60-8012-584EDA3D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676412" y="2006847"/>
            <a:ext cx="3958597" cy="284430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7B90E5-F26F-FD39-6550-98C440B25E61}"/>
              </a:ext>
            </a:extLst>
          </p:cNvPr>
          <p:cNvGrpSpPr/>
          <p:nvPr/>
        </p:nvGrpSpPr>
        <p:grpSpPr>
          <a:xfrm>
            <a:off x="4677010" y="1335040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FD8F9E-ABD3-ACEF-BF35-2B195F4D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1E076C7-3D91-66DF-6CCF-7B1EAB183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7D5545-A559-D5B0-B509-C8B6CFFD9E56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0C369E-AB79-1B2A-375D-38D6822A27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C8B84-7794-84CC-1033-715E5F301A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C68D17-D497-EB76-EF4C-CBD91A582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0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3756-7FD1-2AE3-2650-6FCD076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3C3C165-3804-470E-B5CD-B1C106E4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16" y="4892983"/>
            <a:ext cx="4449417" cy="1362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4BC3E-78DB-EE6C-A162-F61FA1CCAA1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D23D7A-923A-B589-9D6E-7495C47B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694"/>
          <a:stretch/>
        </p:blipFill>
        <p:spPr>
          <a:xfrm>
            <a:off x="8476626" y="236298"/>
            <a:ext cx="3301055" cy="6270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AB075-370D-16C5-0D56-4BA5D368A9AF}"/>
              </a:ext>
            </a:extLst>
          </p:cNvPr>
          <p:cNvSpPr txBox="1"/>
          <p:nvPr/>
        </p:nvSpPr>
        <p:spPr>
          <a:xfrm>
            <a:off x="985818" y="1397675"/>
            <a:ext cx="799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in general: </a:t>
            </a:r>
            <a:r>
              <a:rPr lang="en-US" noProof="0" dirty="0" err="1">
                <a:latin typeface="YaleNew" panose="02000602050000020003" pitchFamily="2" charset="77"/>
              </a:rPr>
              <a:t>Keldysh</a:t>
            </a:r>
            <a:r>
              <a:rPr lang="en-US" noProof="0" dirty="0">
                <a:latin typeface="YaleNew" panose="02000602050000020003" pitchFamily="2" charset="77"/>
              </a:rPr>
              <a:t> EOM. Common scheme (e.g. </a:t>
            </a:r>
            <a:r>
              <a:rPr lang="en-US" sz="1800" noProof="0" dirty="0"/>
              <a:t>PRB 94,245303, 2016</a:t>
            </a:r>
            <a:r>
              <a:rPr lang="en-US" noProof="0" dirty="0">
                <a:latin typeface="YaleNew" panose="02000602050000020003" pitchFamily="2" charset="77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Pump as a part of non-equilibrium EOM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Probe as perturbation on top of everything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5A858-009D-8CED-996A-0F27F3F0458A}"/>
              </a:ext>
            </a:extLst>
          </p:cNvPr>
          <p:cNvSpPr txBox="1"/>
          <p:nvPr/>
        </p:nvSpPr>
        <p:spPr>
          <a:xfrm>
            <a:off x="10091001" y="650663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RMP 96.1 2024: 015003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847EC-BE0F-12A7-AB7E-35D18D92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70" y="2675395"/>
            <a:ext cx="4064972" cy="646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66A301-CAB8-C98C-F287-79C804707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98" y="3339737"/>
            <a:ext cx="4632504" cy="53502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05FF42E-6989-7883-0167-1F1242A591CE}"/>
              </a:ext>
            </a:extLst>
          </p:cNvPr>
          <p:cNvGrpSpPr/>
          <p:nvPr/>
        </p:nvGrpSpPr>
        <p:grpSpPr>
          <a:xfrm>
            <a:off x="2737236" y="4273020"/>
            <a:ext cx="3550862" cy="2152505"/>
            <a:chOff x="2737236" y="4273020"/>
            <a:chExt cx="3550862" cy="215250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CD8BB-A58A-D43B-BC07-2422E483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4277" r="18321"/>
            <a:stretch/>
          </p:blipFill>
          <p:spPr>
            <a:xfrm>
              <a:off x="5424507" y="4285530"/>
              <a:ext cx="342900" cy="5350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E131073-AD59-6397-AF9F-9B74C01B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517" r="41533"/>
            <a:stretch/>
          </p:blipFill>
          <p:spPr>
            <a:xfrm>
              <a:off x="5497787" y="5890503"/>
              <a:ext cx="368300" cy="53502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3F2073-F273-4E71-7F5B-A7E0BDE989B4}"/>
                </a:ext>
              </a:extLst>
            </p:cNvPr>
            <p:cNvCxnSpPr/>
            <p:nvPr/>
          </p:nvCxnSpPr>
          <p:spPr>
            <a:xfrm flipH="1" flipV="1">
              <a:off x="5369474" y="5825067"/>
              <a:ext cx="110067" cy="25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DB69D4-5551-B21D-38C1-3067B8B01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166" y="4723101"/>
              <a:ext cx="128621" cy="254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BDEFBE-364D-799B-B6BB-8627EB57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529" r="33123"/>
            <a:stretch/>
          </p:blipFill>
          <p:spPr>
            <a:xfrm>
              <a:off x="3217296" y="5754381"/>
              <a:ext cx="386726" cy="53502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F107B7-75B9-8549-581C-09E7EA483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112" y="5850467"/>
              <a:ext cx="266909" cy="7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5271D58-F787-00F2-DE9E-60BB971A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022" r="25577"/>
            <a:stretch/>
          </p:blipFill>
          <p:spPr>
            <a:xfrm>
              <a:off x="3464324" y="4273020"/>
              <a:ext cx="342900" cy="535022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7BDB2B-D593-74A6-59CA-FB4E974C7E84}"/>
                </a:ext>
              </a:extLst>
            </p:cNvPr>
            <p:cNvCxnSpPr>
              <a:cxnSpLocks/>
            </p:cNvCxnSpPr>
            <p:nvPr/>
          </p:nvCxnSpPr>
          <p:spPr>
            <a:xfrm>
              <a:off x="3686733" y="4743688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E000D6BD-ECE3-5CE3-6A12-A175A9D632E3}"/>
                </a:ext>
              </a:extLst>
            </p:cNvPr>
            <p:cNvSpPr/>
            <p:nvPr/>
          </p:nvSpPr>
          <p:spPr>
            <a:xfrm rot="5400000">
              <a:off x="4467958" y="4830138"/>
              <a:ext cx="235176" cy="1014308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EEF9CD-50AE-9ADF-2F52-D19C574F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170" r="2667" b="22223"/>
            <a:stretch/>
          </p:blipFill>
          <p:spPr>
            <a:xfrm>
              <a:off x="4185993" y="4723101"/>
              <a:ext cx="796627" cy="444499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EF8336-1643-1E84-EC53-44BBE021EBC0}"/>
                </a:ext>
              </a:extLst>
            </p:cNvPr>
            <p:cNvCxnSpPr>
              <a:cxnSpLocks/>
            </p:cNvCxnSpPr>
            <p:nvPr/>
          </p:nvCxnSpPr>
          <p:spPr>
            <a:xfrm>
              <a:off x="3364411" y="5142533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EEFDA0E-117B-C716-EA88-F53A2C8E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7236" y="4859223"/>
              <a:ext cx="641227" cy="308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B4A335-8F96-0C5B-D867-176C11E9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202" y="4922337"/>
              <a:ext cx="492896" cy="297367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772A1F-B9DD-A712-8E73-039ADE6E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5036" y="5258123"/>
              <a:ext cx="291051" cy="24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1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8F7F-AC17-D2EC-F4A9-523D9B17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C0DA7-D836-71B9-3264-72D50C311A1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3F2F5B4-3AC8-CC02-2725-ACA40E94AE48}"/>
              </a:ext>
            </a:extLst>
          </p:cNvPr>
          <p:cNvSpPr txBox="1"/>
          <p:nvPr/>
        </p:nvSpPr>
        <p:spPr>
          <a:xfrm>
            <a:off x="911832" y="1212724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feature… or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Consider K-K’ scattering:</a:t>
            </a: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03623-C4A8-15E2-8A97-EB6361C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7170345" y="1281628"/>
            <a:ext cx="4242721" cy="3048452"/>
          </a:xfrm>
          <a:prstGeom prst="rect">
            <a:avLst/>
          </a:prstGeom>
        </p:spPr>
      </p:pic>
      <p:pic>
        <p:nvPicPr>
          <p:cNvPr id="8194" name="Picture 2" descr="Phonon-Mediated Exciton Relaxation in Two-Dimensional Semiconductors: Selection  Rules and Relaxation Pathways | The Journal of Physical Chemistry Letters">
            <a:extLst>
              <a:ext uri="{FF2B5EF4-FFF2-40B4-BE49-F238E27FC236}">
                <a16:creationId xmlns:a16="http://schemas.microsoft.com/office/drawing/2014/main" id="{FF54B5BE-E5AB-8543-F6F2-DB6573157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0" t="16455" b="10179"/>
          <a:stretch/>
        </p:blipFill>
        <p:spPr bwMode="auto">
          <a:xfrm>
            <a:off x="471154" y="2419023"/>
            <a:ext cx="4258063" cy="30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5B235-E233-1536-FD5D-BF28AF79BF03}"/>
              </a:ext>
            </a:extLst>
          </p:cNvPr>
          <p:cNvSpPr txBox="1"/>
          <p:nvPr/>
        </p:nvSpPr>
        <p:spPr>
          <a:xfrm>
            <a:off x="5610832" y="4396780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this results in one peak at K and another at K’ at well…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But in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case, the two peaks appear </a:t>
            </a:r>
            <a:r>
              <a:rPr lang="en-US" i="1" noProof="0" dirty="0">
                <a:latin typeface="YaleNew" panose="02000602050000020003" pitchFamily="2" charset="77"/>
              </a:rPr>
              <a:t>instantly</a:t>
            </a:r>
          </a:p>
        </p:txBody>
      </p:sp>
    </p:spTree>
    <p:extLst>
      <p:ext uri="{BB962C8B-B14F-4D97-AF65-F5344CB8AC3E}">
        <p14:creationId xmlns:p14="http://schemas.microsoft.com/office/powerpoint/2010/main" val="279571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5409C-A44A-D4BE-C5F3-ABBC8A4D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2FB3C-F9AA-8F21-8F01-D216212C15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63924-4FA2-7C85-EDC4-DB3109F91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9943" y="425939"/>
            <a:ext cx="6609822" cy="5078779"/>
          </a:xfrm>
        </p:spPr>
        <p:txBody>
          <a:bodyPr/>
          <a:lstStyle/>
          <a:p>
            <a:r>
              <a:rPr lang="en-US" noProof="0" dirty="0"/>
              <a:t>Trion </a:t>
            </a:r>
            <a:r>
              <a:rPr lang="en-US" altLang="zh-CN" noProof="0" dirty="0"/>
              <a:t>two band model </a:t>
            </a:r>
          </a:p>
          <a:p>
            <a:r>
              <a:rPr lang="en-US" dirty="0"/>
              <a:t>Broad, asymmetric line shape in both </a:t>
            </a:r>
            <a:r>
              <a:rPr lang="en-US" dirty="0" err="1"/>
              <a:t>ehh</a:t>
            </a:r>
            <a:r>
              <a:rPr lang="en-US" dirty="0"/>
              <a:t> and </a:t>
            </a:r>
            <a:r>
              <a:rPr lang="en-US" dirty="0" err="1"/>
              <a:t>eeh</a:t>
            </a:r>
            <a:r>
              <a:rPr lang="en-US" dirty="0"/>
              <a:t> cases</a:t>
            </a:r>
          </a:p>
          <a:p>
            <a:r>
              <a:rPr lang="en-US" noProof="0" dirty="0"/>
              <a:t>Long tail and double signatures in </a:t>
            </a:r>
            <a:r>
              <a:rPr lang="en-US" noProof="0" dirty="0" err="1"/>
              <a:t>eeh</a:t>
            </a:r>
            <a:r>
              <a:rPr lang="en-US" noProof="0" dirty="0"/>
              <a:t>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9629-42B3-A5D2-F06E-BE437C8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25" y="3622492"/>
            <a:ext cx="4430712" cy="3175565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E05DDDDF-4A0C-72F2-FC42-43EEB36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16"/>
          <a:stretch/>
        </p:blipFill>
        <p:spPr>
          <a:xfrm>
            <a:off x="4836611" y="3622492"/>
            <a:ext cx="2127849" cy="3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EF29-3CF3-BB8D-2188-53976D60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F0F22-5808-8F5E-6FF1-2950AEF9C57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/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In the incoherent limit: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We can use diagrammatic perturbation theory (used to treat impurities and weak localization)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Re</a:t>
                </a:r>
                <a:r>
                  <a:rPr lang="en-US" dirty="0">
                    <a:latin typeface="YaleNew" panose="02000602050000020003" pitchFamily="2" charset="77"/>
                  </a:rPr>
                  <a:t>d lines are pump (nonlinear), blue lines are probe (need two, because ARPES detects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sup>
                    </m:sSubSup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and it takes a probe to excite electrons to outgoing states)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Environmental noise (green lines): similar to what happens in standard weak delocalization, we assume the correlation between noises that sweep the excitations into different eigenstates to vanish. Hence incoherence.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result: Fermi golden rule with </a:t>
                </a:r>
                <a:r>
                  <a:rPr lang="en-US">
                    <a:latin typeface="YaleNew" panose="02000602050000020003" pitchFamily="2" charset="77"/>
                  </a:rPr>
                  <a:t>incoherent admixture</a:t>
                </a: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blipFill>
                <a:blip r:embed="rId2"/>
                <a:stretch>
                  <a:fillRect l="-742" r="-1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a circle and arrows&#10;&#10;AI-generated content may be incorrect.">
            <a:extLst>
              <a:ext uri="{FF2B5EF4-FFF2-40B4-BE49-F238E27FC236}">
                <a16:creationId xmlns:a16="http://schemas.microsoft.com/office/drawing/2014/main" id="{DE1540A1-5BC2-7BED-1AF2-64F766D3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1" t="9073" r="54197" b="13215"/>
          <a:stretch>
            <a:fillRect/>
          </a:stretch>
        </p:blipFill>
        <p:spPr>
          <a:xfrm>
            <a:off x="6438013" y="1735679"/>
            <a:ext cx="5753987" cy="41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A424-06AE-412D-28E5-3CD58473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64BC2-A0DE-813A-F272-467E5E2FF78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A09FF0-5305-D23D-92D0-6A7B9FD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03" r="34004"/>
          <a:stretch/>
        </p:blipFill>
        <p:spPr>
          <a:xfrm>
            <a:off x="908070" y="1403480"/>
            <a:ext cx="1351678" cy="5301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5DA187-8E26-337E-88B1-85E13FFD117E}"/>
              </a:ext>
            </a:extLst>
          </p:cNvPr>
          <p:cNvSpPr txBox="1"/>
          <p:nvPr/>
        </p:nvSpPr>
        <p:spPr>
          <a:xfrm>
            <a:off x="2604477" y="1837765"/>
            <a:ext cx="3047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Short delay time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Good electronic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Floquet</a:t>
            </a:r>
            <a:r>
              <a:rPr lang="en-US" noProof="0" dirty="0"/>
              <a:t> renormalization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To be handled within coherent quantum master equation (e.g. PNAS 120.32 (2023): e2301957120)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9ACE48-7129-0576-09CB-BC8D96F6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02" r="18694"/>
          <a:stretch/>
        </p:blipFill>
        <p:spPr>
          <a:xfrm>
            <a:off x="5858084" y="1403480"/>
            <a:ext cx="1412625" cy="5278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735D9-DF59-937B-791B-6A5AEAE83AE1}"/>
              </a:ext>
            </a:extLst>
          </p:cNvPr>
          <p:cNvSpPr txBox="1"/>
          <p:nvPr/>
        </p:nvSpPr>
        <p:spPr>
          <a:xfrm>
            <a:off x="7477293" y="1834030"/>
            <a:ext cx="4253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Long delay time limit i.e. incoherent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Decoherence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(Quasi-)thermalized electronic excitations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2515E-F663-20AE-88B2-703D3FD978F0}"/>
              </a:ext>
            </a:extLst>
          </p:cNvPr>
          <p:cNvSpPr/>
          <p:nvPr/>
        </p:nvSpPr>
        <p:spPr>
          <a:xfrm>
            <a:off x="5765800" y="1117601"/>
            <a:ext cx="6151033" cy="566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01379-129F-05C1-5856-79BE67D9F7D2}"/>
              </a:ext>
            </a:extLst>
          </p:cNvPr>
          <p:cNvSpPr txBox="1"/>
          <p:nvPr/>
        </p:nvSpPr>
        <p:spPr>
          <a:xfrm>
            <a:off x="5765800" y="1155147"/>
            <a:ext cx="21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Discussed in this talk </a:t>
            </a:r>
          </a:p>
        </p:txBody>
      </p:sp>
    </p:spTree>
    <p:extLst>
      <p:ext uri="{BB962C8B-B14F-4D97-AF65-F5344CB8AC3E}">
        <p14:creationId xmlns:p14="http://schemas.microsoft.com/office/powerpoint/2010/main" val="4118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9EC91-FF9B-13AD-4325-17572B782F06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35A7C-AE25-E966-1327-A914093E0FAE}"/>
              </a:ext>
            </a:extLst>
          </p:cNvPr>
          <p:cNvSpPr txBox="1"/>
          <p:nvPr/>
        </p:nvSpPr>
        <p:spPr>
          <a:xfrm>
            <a:off x="858763" y="1002183"/>
            <a:ext cx="9678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Already done in experiments (</a:t>
            </a:r>
            <a:r>
              <a:rPr lang="en-US" noProof="0" dirty="0" err="1">
                <a:latin typeface="YaleNew" panose="02000602050000020003" pitchFamily="2" charset="77"/>
              </a:rPr>
              <a:t>Madéo</a:t>
            </a:r>
            <a:r>
              <a:rPr lang="en-US" noProof="0" dirty="0">
                <a:latin typeface="YaleNew" panose="02000602050000020003" pitchFamily="2" charset="77"/>
              </a:rPr>
              <a:t> et al., Science, 370(6521), pp.1199-1204)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YaleNew" panose="02000602050000020003" pitchFamily="2" charset="77"/>
              </a:rPr>
              <a:t>Exciton Boltzmann transport observed</a:t>
            </a:r>
            <a:r>
              <a:rPr lang="en-US" noProof="0" dirty="0">
                <a:latin typeface="YaleNew" panose="02000602050000020003" pitchFamily="2" charset="77"/>
              </a:rPr>
              <a:t> (cf. theory in e.g. Chen et al. PR Research 2022 4(4):043203)</a:t>
            </a:r>
            <a:endParaRPr lang="en-US" sz="1800" noProof="0" dirty="0"/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2F021E8-8400-3B1C-5C15-AAE772F0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609600" y="2164882"/>
            <a:ext cx="7036308" cy="4607953"/>
          </a:xfrm>
          <a:prstGeom prst="rect">
            <a:avLst/>
          </a:prstGeom>
        </p:spPr>
      </p:pic>
      <p:pic>
        <p:nvPicPr>
          <p:cNvPr id="5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176ECE8E-9146-359C-6319-93836094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7873"/>
          <a:stretch/>
        </p:blipFill>
        <p:spPr>
          <a:xfrm>
            <a:off x="8164118" y="3128544"/>
            <a:ext cx="3570681" cy="3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8A51-9BFE-B5DB-BF63-2C62AA99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9C54-8550-D944-E500-3C64312F6599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6E27-D46C-1F96-1F67-B8A5DD44B459}"/>
              </a:ext>
            </a:extLst>
          </p:cNvPr>
          <p:cNvSpPr txBox="1"/>
          <p:nvPr/>
        </p:nvSpPr>
        <p:spPr>
          <a:xfrm>
            <a:off x="908070" y="1181477"/>
            <a:ext cx="5678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of exciton signature in ARPES: </a:t>
            </a:r>
            <a:r>
              <a:rPr lang="en-US" sz="1800" noProof="0" dirty="0"/>
              <a:t>Rustagi and Kemper 2018 PRB 97, 235310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DE27512B-6393-7E1A-6CA7-6E9FC635055C}"/>
              </a:ext>
            </a:extLst>
          </p:cNvPr>
          <p:cNvSpPr txBox="1"/>
          <p:nvPr/>
        </p:nvSpPr>
        <p:spPr>
          <a:xfrm>
            <a:off x="908070" y="6197143"/>
            <a:ext cx="567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How other excitations look like in ARPES?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76530-CF08-8B2C-D35A-F7D158AB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71" y="891762"/>
            <a:ext cx="4578546" cy="31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0D7A9-1A49-B8D7-4075-446DD46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2252205"/>
            <a:ext cx="3378066" cy="133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5BED2-C870-3752-80D2-420431FF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70" y="4605795"/>
            <a:ext cx="4064972" cy="6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6BEDD-E21F-24A1-AFE5-005316892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98" y="5270137"/>
            <a:ext cx="4632504" cy="53502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9667F-68F5-7406-7237-EF5C92C406AF}"/>
              </a:ext>
            </a:extLst>
          </p:cNvPr>
          <p:cNvSpPr/>
          <p:nvPr/>
        </p:nvSpPr>
        <p:spPr>
          <a:xfrm>
            <a:off x="1496132" y="2789767"/>
            <a:ext cx="3068104" cy="871010"/>
          </a:xfrm>
          <a:custGeom>
            <a:avLst/>
            <a:gdLst>
              <a:gd name="connsiteX0" fmla="*/ 971901 w 3068104"/>
              <a:gd name="connsiteY0" fmla="*/ 0 h 871010"/>
              <a:gd name="connsiteX1" fmla="*/ 3068104 w 3068104"/>
              <a:gd name="connsiteY1" fmla="*/ 0 h 871010"/>
              <a:gd name="connsiteX2" fmla="*/ 3068104 w 3068104"/>
              <a:gd name="connsiteY2" fmla="*/ 482496 h 871010"/>
              <a:gd name="connsiteX3" fmla="*/ 2732968 w 3068104"/>
              <a:gd name="connsiteY3" fmla="*/ 482496 h 871010"/>
              <a:gd name="connsiteX4" fmla="*/ 2732968 w 3068104"/>
              <a:gd name="connsiteY4" fmla="*/ 871010 h 871010"/>
              <a:gd name="connsiteX5" fmla="*/ 0 w 3068104"/>
              <a:gd name="connsiteY5" fmla="*/ 871010 h 871010"/>
              <a:gd name="connsiteX6" fmla="*/ 0 w 3068104"/>
              <a:gd name="connsiteY6" fmla="*/ 388514 h 871010"/>
              <a:gd name="connsiteX7" fmla="*/ 971901 w 3068104"/>
              <a:gd name="connsiteY7" fmla="*/ 388514 h 8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8104" h="871010">
                <a:moveTo>
                  <a:pt x="971901" y="0"/>
                </a:moveTo>
                <a:lnTo>
                  <a:pt x="3068104" y="0"/>
                </a:lnTo>
                <a:lnTo>
                  <a:pt x="3068104" y="482496"/>
                </a:lnTo>
                <a:lnTo>
                  <a:pt x="2732968" y="482496"/>
                </a:lnTo>
                <a:lnTo>
                  <a:pt x="2732968" y="871010"/>
                </a:lnTo>
                <a:lnTo>
                  <a:pt x="0" y="871010"/>
                </a:lnTo>
                <a:lnTo>
                  <a:pt x="0" y="388514"/>
                </a:lnTo>
                <a:lnTo>
                  <a:pt x="971901" y="3885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3EDD39-B912-18B8-A562-47DF5A94DB66}"/>
              </a:ext>
            </a:extLst>
          </p:cNvPr>
          <p:cNvCxnSpPr/>
          <p:nvPr/>
        </p:nvCxnSpPr>
        <p:spPr>
          <a:xfrm>
            <a:off x="2751666" y="3103033"/>
            <a:ext cx="25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8A9BD-2769-811A-8775-05B938C78CC1}"/>
              </a:ext>
            </a:extLst>
          </p:cNvPr>
          <p:cNvSpPr/>
          <p:nvPr/>
        </p:nvSpPr>
        <p:spPr>
          <a:xfrm>
            <a:off x="4241800" y="4775200"/>
            <a:ext cx="932543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90CE9C-CF47-30B4-CF70-9239A16B0FB1}"/>
              </a:ext>
            </a:extLst>
          </p:cNvPr>
          <p:cNvCxnSpPr/>
          <p:nvPr/>
        </p:nvCxnSpPr>
        <p:spPr>
          <a:xfrm flipH="1" flipV="1">
            <a:off x="4147457" y="3726543"/>
            <a:ext cx="416779" cy="976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48E66-ED30-4A0F-327A-CA9186C1BADB}"/>
              </a:ext>
            </a:extLst>
          </p:cNvPr>
          <p:cNvSpPr/>
          <p:nvPr/>
        </p:nvSpPr>
        <p:spPr>
          <a:xfrm>
            <a:off x="4274457" y="5368919"/>
            <a:ext cx="1563914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AA4EF-BBDB-0DA3-5567-1369C388D68A}"/>
              </a:ext>
            </a:extLst>
          </p:cNvPr>
          <p:cNvCxnSpPr/>
          <p:nvPr/>
        </p:nvCxnSpPr>
        <p:spPr>
          <a:xfrm rot="16200000" flipV="1">
            <a:off x="3575958" y="3307442"/>
            <a:ext cx="2833914" cy="1197429"/>
          </a:xfrm>
          <a:prstGeom prst="bentConnector3">
            <a:avLst>
              <a:gd name="adj1" fmla="val 999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9642E4-2832-DADC-493C-6BCFC32B7E7F}"/>
              </a:ext>
            </a:extLst>
          </p:cNvPr>
          <p:cNvSpPr/>
          <p:nvPr/>
        </p:nvSpPr>
        <p:spPr>
          <a:xfrm>
            <a:off x="2706915" y="2363144"/>
            <a:ext cx="1687285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03BE6F-6AC9-B432-28BA-53D837327309}"/>
              </a:ext>
            </a:extLst>
          </p:cNvPr>
          <p:cNvCxnSpPr>
            <a:cxnSpLocks/>
          </p:cNvCxnSpPr>
          <p:nvPr/>
        </p:nvCxnSpPr>
        <p:spPr>
          <a:xfrm>
            <a:off x="1316882" y="2950029"/>
            <a:ext cx="419745" cy="40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/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 term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blipFill>
                <a:blip r:embed="rId6"/>
                <a:stretch>
                  <a:fillRect l="-3614" t="-9836" r="-281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B570A36-6501-57A0-F4BF-31614C57C21F}"/>
              </a:ext>
            </a:extLst>
          </p:cNvPr>
          <p:cNvSpPr txBox="1"/>
          <p:nvPr/>
        </p:nvSpPr>
        <p:spPr>
          <a:xfrm>
            <a:off x="5858961" y="50674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PRB 94,245303,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/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noProof="0" dirty="0"/>
                  <a:t>Note: in actual measurements, often we calculate cumulated # of photoelectrons, and hence we need to integrate over t in the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noProof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noProof="0" dirty="0"/>
                  <a:t> equation below; but we have an additional time variable, the delay time between the pump and the probe.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blipFill>
                <a:blip r:embed="rId7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E3186A-085F-97BD-69A8-645FA3CC11B4}"/>
              </a:ext>
            </a:extLst>
          </p:cNvPr>
          <p:cNvCxnSpPr>
            <a:cxnSpLocks/>
          </p:cNvCxnSpPr>
          <p:nvPr/>
        </p:nvCxnSpPr>
        <p:spPr>
          <a:xfrm flipV="1">
            <a:off x="2458424" y="3141117"/>
            <a:ext cx="416779" cy="79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1B39CB-E131-E590-DCB0-FFD2FC6C63C0}"/>
              </a:ext>
            </a:extLst>
          </p:cNvPr>
          <p:cNvSpPr txBox="1"/>
          <p:nvPr/>
        </p:nvSpPr>
        <p:spPr>
          <a:xfrm>
            <a:off x="1609178" y="3906363"/>
            <a:ext cx="2270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Incoherent limit: no non-diagonal terms in density matrix</a:t>
            </a:r>
          </a:p>
        </p:txBody>
      </p:sp>
    </p:spTree>
    <p:extLst>
      <p:ext uri="{BB962C8B-B14F-4D97-AF65-F5344CB8AC3E}">
        <p14:creationId xmlns:p14="http://schemas.microsoft.com/office/powerpoint/2010/main" val="250073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7782-7CF8-04EF-D162-674510D2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9DB5-D1EF-B0AA-31AD-5EDBF720761C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5742-C140-8E21-5A0C-6F850E4DA1AA}"/>
              </a:ext>
            </a:extLst>
          </p:cNvPr>
          <p:cNvSpPr txBox="1"/>
          <p:nvPr/>
        </p:nvSpPr>
        <p:spPr>
          <a:xfrm>
            <a:off x="908070" y="1181477"/>
            <a:ext cx="491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To generalize the methodology in </a:t>
            </a:r>
            <a:r>
              <a:rPr lang="en-US" sz="1800" noProof="0" dirty="0"/>
              <a:t>Rustagi and Kemper 2018 PRB 97, 235310: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124640F-9E9E-6CAD-320E-79A73F54C2D5}"/>
              </a:ext>
            </a:extLst>
          </p:cNvPr>
          <p:cNvSpPr txBox="1"/>
          <p:nvPr/>
        </p:nvSpPr>
        <p:spPr>
          <a:xfrm>
            <a:off x="908070" y="6197143"/>
            <a:ext cx="59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Here the final residue states need to have well-defined energies… a condition that’s not always non-controversial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4" name="组合 17">
            <a:extLst>
              <a:ext uri="{FF2B5EF4-FFF2-40B4-BE49-F238E27FC236}">
                <a16:creationId xmlns:a16="http://schemas.microsoft.com/office/drawing/2014/main" id="{0E31AB8D-CE0F-A41E-521D-600480CC5757}"/>
              </a:ext>
            </a:extLst>
          </p:cNvPr>
          <p:cNvGrpSpPr/>
          <p:nvPr/>
        </p:nvGrpSpPr>
        <p:grpSpPr>
          <a:xfrm>
            <a:off x="908070" y="2314477"/>
            <a:ext cx="7217228" cy="1796649"/>
            <a:chOff x="1055914" y="1326894"/>
            <a:chExt cx="7217228" cy="1796649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8BC680C-3576-C665-A710-7C8D1AEF381C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FB402F-924D-6BE0-18CE-7E6EBF11E1EF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2" name="直接箭头连接符 12">
              <a:extLst>
                <a:ext uri="{FF2B5EF4-FFF2-40B4-BE49-F238E27FC236}">
                  <a16:creationId xmlns:a16="http://schemas.microsoft.com/office/drawing/2014/main" id="{11C1F106-6A55-2A83-2766-99C8F1DC381F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3">
              <a:extLst>
                <a:ext uri="{FF2B5EF4-FFF2-40B4-BE49-F238E27FC236}">
                  <a16:creationId xmlns:a16="http://schemas.microsoft.com/office/drawing/2014/main" id="{5B349B19-2E23-34BE-057D-11256BB55C0C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3C5FA2BD-795E-9002-CD56-2A35454A38EE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59896400-4A2B-CB38-5F9B-966C12B10105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18" name="组合 20">
            <a:extLst>
              <a:ext uri="{FF2B5EF4-FFF2-40B4-BE49-F238E27FC236}">
                <a16:creationId xmlns:a16="http://schemas.microsoft.com/office/drawing/2014/main" id="{A0A70212-48F0-39F3-4DF2-0473AE7FD989}"/>
              </a:ext>
            </a:extLst>
          </p:cNvPr>
          <p:cNvGrpSpPr/>
          <p:nvPr/>
        </p:nvGrpSpPr>
        <p:grpSpPr>
          <a:xfrm>
            <a:off x="922487" y="4503110"/>
            <a:ext cx="4138397" cy="1424100"/>
            <a:chOff x="923461" y="1868306"/>
            <a:chExt cx="4138397" cy="1424100"/>
          </a:xfrm>
        </p:grpSpPr>
        <p:pic>
          <p:nvPicPr>
            <p:cNvPr id="21" name="图片 18">
              <a:extLst>
                <a:ext uri="{FF2B5EF4-FFF2-40B4-BE49-F238E27FC236}">
                  <a16:creationId xmlns:a16="http://schemas.microsoft.com/office/drawing/2014/main" id="{11C6BF54-4E5A-7520-9654-2F6E204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2" name="图片 19">
              <a:extLst>
                <a:ext uri="{FF2B5EF4-FFF2-40B4-BE49-F238E27FC236}">
                  <a16:creationId xmlns:a16="http://schemas.microsoft.com/office/drawing/2014/main" id="{3374C6FE-D601-1CE9-C441-08EE5074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FCADF809-C6FD-8F96-AD12-2BFD696CBD2A}"/>
              </a:ext>
            </a:extLst>
          </p:cNvPr>
          <p:cNvSpPr txBox="1"/>
          <p:nvPr/>
        </p:nvSpPr>
        <p:spPr>
          <a:xfrm>
            <a:off x="6424950" y="1421310"/>
            <a:ext cx="59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What we can study: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Excitons 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endParaRPr lang="en-US" noProof="0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Biexcitons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3C58B-3381-4DD4-ACC2-40F5D26A174D}"/>
              </a:ext>
            </a:extLst>
          </p:cNvPr>
          <p:cNvSpPr/>
          <p:nvPr/>
        </p:nvSpPr>
        <p:spPr>
          <a:xfrm>
            <a:off x="6709954" y="1997439"/>
            <a:ext cx="2142309" cy="302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C98B9-9552-67EA-CCD8-90C10B25D6A6}"/>
              </a:ext>
            </a:extLst>
          </p:cNvPr>
          <p:cNvSpPr txBox="1"/>
          <p:nvPr/>
        </p:nvSpPr>
        <p:spPr>
          <a:xfrm>
            <a:off x="4698275" y="4528865"/>
            <a:ext cx="118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structural factor</a:t>
            </a:r>
          </a:p>
        </p:txBody>
      </p:sp>
      <p:cxnSp>
        <p:nvCxnSpPr>
          <p:cNvPr id="30" name="直接箭头连接符 12">
            <a:extLst>
              <a:ext uri="{FF2B5EF4-FFF2-40B4-BE49-F238E27FC236}">
                <a16:creationId xmlns:a16="http://schemas.microsoft.com/office/drawing/2014/main" id="{F4FFF09D-5838-C19D-1910-3CEE1CB99FE3}"/>
              </a:ext>
            </a:extLst>
          </p:cNvPr>
          <p:cNvCxnSpPr>
            <a:cxnSpLocks/>
          </p:cNvCxnSpPr>
          <p:nvPr/>
        </p:nvCxnSpPr>
        <p:spPr>
          <a:xfrm flipH="1">
            <a:off x="4355759" y="4674228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92237344-CCFA-60D7-714D-1621731BE086}"/>
              </a:ext>
            </a:extLst>
          </p:cNvPr>
          <p:cNvCxnSpPr>
            <a:cxnSpLocks/>
          </p:cNvCxnSpPr>
          <p:nvPr/>
        </p:nvCxnSpPr>
        <p:spPr>
          <a:xfrm flipH="1">
            <a:off x="5060884" y="5428859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EDC3BD-F3CF-533F-B1A2-FD868E27AE30}"/>
              </a:ext>
            </a:extLst>
          </p:cNvPr>
          <p:cNvSpPr txBox="1"/>
          <p:nvPr/>
        </p:nvSpPr>
        <p:spPr>
          <a:xfrm>
            <a:off x="5444075" y="5290359"/>
            <a:ext cx="145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Energy conservation</a:t>
            </a:r>
          </a:p>
        </p:txBody>
      </p:sp>
    </p:spTree>
    <p:extLst>
      <p:ext uri="{BB962C8B-B14F-4D97-AF65-F5344CB8AC3E}">
        <p14:creationId xmlns:p14="http://schemas.microsoft.com/office/powerpoint/2010/main" val="21390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AB4A-F3D1-9686-4FBD-C57CF955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4E3EB-6E95-15A5-A0D5-906683064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 err="1"/>
              <a:t>Trions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FE9F2-9B7F-4C57-019F-A9E6203BF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Where to look for these “charged excitons”?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ACD9A-F0E1-935F-5F7B-254CB1C8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89" y="1643743"/>
            <a:ext cx="5464678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ale">
      <a:dk1>
        <a:srgbClr val="0035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BF018E9C2B114B946D2A2E7C201C83" ma:contentTypeVersion="12" ma:contentTypeDescription="Create a new document." ma:contentTypeScope="" ma:versionID="1c11fdbb635e30e6a37ba6402de010df">
  <xsd:schema xmlns:xsd="http://www.w3.org/2001/XMLSchema" xmlns:xs="http://www.w3.org/2001/XMLSchema" xmlns:p="http://schemas.microsoft.com/office/2006/metadata/properties" xmlns:ns2="711383b6-fbef-4d30-84b2-280ccf3ea691" xmlns:ns3="66daa3d8-d8cc-4c47-8fb8-106f94026de5" targetNamespace="http://schemas.microsoft.com/office/2006/metadata/properties" ma:root="true" ma:fieldsID="e695844c4081f149e9b0cf1a7d89bda8" ns2:_="" ns3:_="">
    <xsd:import namespace="711383b6-fbef-4d30-84b2-280ccf3ea691"/>
    <xsd:import namespace="66daa3d8-d8cc-4c47-8fb8-106f94026d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383b6-fbef-4d30-84b2-280ccf3ea6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c6e7409-1c60-47af-ac8b-a458a73d6579}" ma:internalName="TaxCatchAll" ma:showField="CatchAllData" ma:web="711383b6-fbef-4d30-84b2-280ccf3ea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aa3d8-d8cc-4c47-8fb8-106f94026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daa3d8-d8cc-4c47-8fb8-106f94026de5">
      <Terms xmlns="http://schemas.microsoft.com/office/infopath/2007/PartnerControls"/>
    </lcf76f155ced4ddcb4097134ff3c332f>
    <TaxCatchAll xmlns="711383b6-fbef-4d30-84b2-280ccf3ea691" xsi:nil="true"/>
    <SharedWithUsers xmlns="711383b6-fbef-4d30-84b2-280ccf3ea691">
      <UserInfo>
        <DisplayName>Lugo, Kayla</DisplayName>
        <AccountId>1428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2A1B48-DBB4-47B6-8321-1FD7E2A8B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383b6-fbef-4d30-84b2-280ccf3ea691"/>
    <ds:schemaRef ds:uri="66daa3d8-d8cc-4c47-8fb8-106f94026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1ECB86-15B6-452B-81E6-253C1C497EBB}">
  <ds:schemaRefs>
    <ds:schemaRef ds:uri="http://schemas.microsoft.com/office/2006/metadata/properties"/>
    <ds:schemaRef ds:uri="http://schemas.microsoft.com/office/infopath/2007/PartnerControls"/>
    <ds:schemaRef ds:uri="66daa3d8-d8cc-4c47-8fb8-106f94026de5"/>
    <ds:schemaRef ds:uri="711383b6-fbef-4d30-84b2-280ccf3ea691"/>
  </ds:schemaRefs>
</ds:datastoreItem>
</file>

<file path=customXml/itemProps3.xml><?xml version="1.0" encoding="utf-8"?>
<ds:datastoreItem xmlns:ds="http://schemas.openxmlformats.org/officeDocument/2006/customXml" ds:itemID="{D79F0F13-E87B-4B2C-AF3B-F16DCBCCA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57594</TotalTime>
  <Words>1755</Words>
  <Application>Microsoft Office PowerPoint</Application>
  <PresentationFormat>Widescreen</PresentationFormat>
  <Paragraphs>228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Red Hat Text</vt:lpstr>
      <vt:lpstr>YaleNew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Gianakos, Maura</dc:creator>
  <cp:lastModifiedBy>Wu, Jinyuan</cp:lastModifiedBy>
  <cp:revision>1334</cp:revision>
  <dcterms:created xsi:type="dcterms:W3CDTF">2022-01-13T20:32:59Z</dcterms:created>
  <dcterms:modified xsi:type="dcterms:W3CDTF">2025-09-25T20:23:45Z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0x010100A3BF018E9C2B114B946D2A2E7C201C83</vt:lpwstr>
  </property>
  <property fmtid="{D5CDD505-2E9C-101B-9397-08002B2CF9AE}" pid="3" name="MediaServiceImageTags">
    <vt:lpwstr/>
  </property>
</Properties>
</file>